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8" r:id="rId5"/>
    <p:sldId id="266" r:id="rId6"/>
    <p:sldId id="265" r:id="rId7"/>
    <p:sldId id="261" r:id="rId8"/>
  </p:sldIdLst>
  <p:sldSz cx="7556500" cy="7569200"/>
  <p:notesSz cx="7556500" cy="7569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4E2C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925" y="-8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5013" cy="37782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4279900" y="0"/>
            <a:ext cx="3275013" cy="377825"/>
          </a:xfrm>
          <a:prstGeom prst="rect">
            <a:avLst/>
          </a:prstGeom>
        </p:spPr>
        <p:txBody>
          <a:bodyPr vert="horz" lIns="91440" tIns="45720" rIns="91440" bIns="45720" rtlCol="0"/>
          <a:lstStyle>
            <a:lvl1pPr algn="r">
              <a:defRPr sz="1200"/>
            </a:lvl1pPr>
          </a:lstStyle>
          <a:p>
            <a:fld id="{2B3EEDD4-5FE7-4FB0-9C77-1D9358A2C326}" type="datetimeFigureOut">
              <a:rPr lang="en-AU" smtClean="0"/>
              <a:t>18/09/2019</a:t>
            </a:fld>
            <a:endParaRPr lang="en-AU"/>
          </a:p>
        </p:txBody>
      </p:sp>
      <p:sp>
        <p:nvSpPr>
          <p:cNvPr id="4" name="Slide Image Placeholder 3"/>
          <p:cNvSpPr>
            <a:spLocks noGrp="1" noRot="1" noChangeAspect="1"/>
          </p:cNvSpPr>
          <p:nvPr>
            <p:ph type="sldImg" idx="2"/>
          </p:nvPr>
        </p:nvSpPr>
        <p:spPr>
          <a:xfrm>
            <a:off x="2360613" y="568325"/>
            <a:ext cx="2835275" cy="283845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755650" y="3595688"/>
            <a:ext cx="6045200" cy="34051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7189788"/>
            <a:ext cx="3275013" cy="37782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4279900" y="7189788"/>
            <a:ext cx="3275013" cy="377825"/>
          </a:xfrm>
          <a:prstGeom prst="rect">
            <a:avLst/>
          </a:prstGeom>
        </p:spPr>
        <p:txBody>
          <a:bodyPr vert="horz" lIns="91440" tIns="45720" rIns="91440" bIns="45720" rtlCol="0" anchor="b"/>
          <a:lstStyle>
            <a:lvl1pPr algn="r">
              <a:defRPr sz="1200"/>
            </a:lvl1pPr>
          </a:lstStyle>
          <a:p>
            <a:fld id="{995D4E37-5CE8-4DBF-AC71-1EBF6ED2B3C9}" type="slidenum">
              <a:rPr lang="en-AU" smtClean="0"/>
              <a:t>‹#›</a:t>
            </a:fld>
            <a:endParaRPr lang="en-AU"/>
          </a:p>
        </p:txBody>
      </p:sp>
    </p:spTree>
    <p:extLst>
      <p:ext uri="{BB962C8B-B14F-4D97-AF65-F5344CB8AC3E}">
        <p14:creationId xmlns:p14="http://schemas.microsoft.com/office/powerpoint/2010/main" val="222064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Figures released here are overseas estimate</a:t>
            </a:r>
            <a:r>
              <a:rPr lang="en-AU" baseline="0" dirty="0" smtClean="0"/>
              <a:t> that workers are far ore likely to die from occupational disease than from injury at work.  However, figures in Australia are likely to be a gross underestimate.  Much of our data is based on workers compensation data and many diseases are not attributed to work environments, because of the long latency between exposure and development of disease.</a:t>
            </a:r>
            <a:endParaRPr lang="en-AU" dirty="0"/>
          </a:p>
        </p:txBody>
      </p:sp>
      <p:sp>
        <p:nvSpPr>
          <p:cNvPr id="4" name="Slide Number Placeholder 3"/>
          <p:cNvSpPr>
            <a:spLocks noGrp="1"/>
          </p:cNvSpPr>
          <p:nvPr>
            <p:ph type="sldNum" sz="quarter" idx="10"/>
          </p:nvPr>
        </p:nvSpPr>
        <p:spPr/>
        <p:txBody>
          <a:bodyPr/>
          <a:lstStyle/>
          <a:p>
            <a:fld id="{995D4E37-5CE8-4DBF-AC71-1EBF6ED2B3C9}" type="slidenum">
              <a:rPr lang="en-AU" smtClean="0"/>
              <a:t>2</a:t>
            </a:fld>
            <a:endParaRPr lang="en-AU"/>
          </a:p>
        </p:txBody>
      </p:sp>
    </p:spTree>
    <p:extLst>
      <p:ext uri="{BB962C8B-B14F-4D97-AF65-F5344CB8AC3E}">
        <p14:creationId xmlns:p14="http://schemas.microsoft.com/office/powerpoint/2010/main" val="3409763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2346452"/>
            <a:ext cx="6423025" cy="158953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3475" y="4238752"/>
            <a:ext cx="5289550" cy="18923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9/18/2019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7" name="bk object 17"/>
          <p:cNvSpPr/>
          <p:nvPr/>
        </p:nvSpPr>
        <p:spPr>
          <a:xfrm>
            <a:off x="0" y="0"/>
            <a:ext cx="7555992" cy="964691"/>
          </a:xfrm>
          <a:prstGeom prst="rect">
            <a:avLst/>
          </a:prstGeom>
          <a:blipFill>
            <a:blip r:embed="rId2" cstate="print"/>
            <a:stretch>
              <a:fillRect/>
            </a:stretch>
          </a:blipFill>
        </p:spPr>
        <p:txBody>
          <a:bodyPr wrap="square" lIns="0" tIns="0" rIns="0" bIns="0" rtlCol="0"/>
          <a:lstStyle/>
          <a:p>
            <a:endParaRPr/>
          </a:p>
        </p:txBody>
      </p:sp>
      <p:sp>
        <p:nvSpPr>
          <p:cNvPr id="18" name="bk object 18"/>
          <p:cNvSpPr/>
          <p:nvPr/>
        </p:nvSpPr>
        <p:spPr>
          <a:xfrm>
            <a:off x="5472684" y="0"/>
            <a:ext cx="1677923" cy="1045463"/>
          </a:xfrm>
          <a:prstGeom prst="rect">
            <a:avLst/>
          </a:prstGeom>
          <a:blipFill>
            <a:blip r:embed="rId3" cstate="print"/>
            <a:stretch>
              <a:fillRect/>
            </a:stretch>
          </a:blipFill>
        </p:spPr>
        <p:txBody>
          <a:bodyPr wrap="square" lIns="0" tIns="0" rIns="0" bIns="0" rtlCol="0"/>
          <a:lstStyle/>
          <a:p>
            <a:endParaRPr/>
          </a:p>
        </p:txBody>
      </p:sp>
      <p:sp>
        <p:nvSpPr>
          <p:cNvPr id="19" name="bk object 19"/>
          <p:cNvSpPr/>
          <p:nvPr/>
        </p:nvSpPr>
        <p:spPr>
          <a:xfrm>
            <a:off x="5282178" y="117347"/>
            <a:ext cx="34925" cy="142240"/>
          </a:xfrm>
          <a:custGeom>
            <a:avLst/>
            <a:gdLst/>
            <a:ahLst/>
            <a:cxnLst/>
            <a:rect l="l" t="t" r="r" b="b"/>
            <a:pathLst>
              <a:path w="34925" h="142240">
                <a:moveTo>
                  <a:pt x="12750" y="0"/>
                </a:moveTo>
                <a:lnTo>
                  <a:pt x="8051" y="571"/>
                </a:lnTo>
                <a:lnTo>
                  <a:pt x="3403" y="1295"/>
                </a:lnTo>
                <a:lnTo>
                  <a:pt x="0" y="5524"/>
                </a:lnTo>
                <a:lnTo>
                  <a:pt x="711" y="10198"/>
                </a:lnTo>
                <a:lnTo>
                  <a:pt x="16751" y="133985"/>
                </a:lnTo>
                <a:lnTo>
                  <a:pt x="17310" y="138493"/>
                </a:lnTo>
                <a:lnTo>
                  <a:pt x="21272" y="141668"/>
                </a:lnTo>
                <a:lnTo>
                  <a:pt x="25857" y="141401"/>
                </a:lnTo>
                <a:lnTo>
                  <a:pt x="26416" y="141401"/>
                </a:lnTo>
                <a:lnTo>
                  <a:pt x="31089" y="140830"/>
                </a:lnTo>
                <a:lnTo>
                  <a:pt x="34455" y="136525"/>
                </a:lnTo>
                <a:lnTo>
                  <a:pt x="33896" y="131724"/>
                </a:lnTo>
                <a:lnTo>
                  <a:pt x="17716" y="8026"/>
                </a:lnTo>
                <a:lnTo>
                  <a:pt x="17043" y="3352"/>
                </a:lnTo>
                <a:lnTo>
                  <a:pt x="12750" y="0"/>
                </a:lnTo>
                <a:close/>
              </a:path>
            </a:pathLst>
          </a:custGeom>
          <a:solidFill>
            <a:srgbClr val="FFFFFF"/>
          </a:solidFill>
        </p:spPr>
        <p:txBody>
          <a:bodyPr wrap="square" lIns="0" tIns="0" rIns="0" bIns="0" rtlCol="0"/>
          <a:lstStyle/>
          <a:p>
            <a:endParaRPr/>
          </a:p>
        </p:txBody>
      </p:sp>
      <p:sp>
        <p:nvSpPr>
          <p:cNvPr id="20" name="bk object 20"/>
          <p:cNvSpPr/>
          <p:nvPr/>
        </p:nvSpPr>
        <p:spPr>
          <a:xfrm>
            <a:off x="5262369" y="99059"/>
            <a:ext cx="60960" cy="59055"/>
          </a:xfrm>
          <a:custGeom>
            <a:avLst/>
            <a:gdLst/>
            <a:ahLst/>
            <a:cxnLst/>
            <a:rect l="l" t="t" r="r" b="b"/>
            <a:pathLst>
              <a:path w="60960" h="59055">
                <a:moveTo>
                  <a:pt x="33743" y="0"/>
                </a:moveTo>
                <a:lnTo>
                  <a:pt x="22059" y="927"/>
                </a:lnTo>
                <a:lnTo>
                  <a:pt x="11620" y="6057"/>
                </a:lnTo>
                <a:lnTo>
                  <a:pt x="3771" y="15036"/>
                </a:lnTo>
                <a:lnTo>
                  <a:pt x="0" y="26238"/>
                </a:lnTo>
                <a:lnTo>
                  <a:pt x="927" y="37566"/>
                </a:lnTo>
                <a:lnTo>
                  <a:pt x="6159" y="47752"/>
                </a:lnTo>
                <a:lnTo>
                  <a:pt x="15290" y="55486"/>
                </a:lnTo>
                <a:lnTo>
                  <a:pt x="26860" y="59055"/>
                </a:lnTo>
                <a:lnTo>
                  <a:pt x="38531" y="58140"/>
                </a:lnTo>
                <a:lnTo>
                  <a:pt x="48958" y="53098"/>
                </a:lnTo>
                <a:lnTo>
                  <a:pt x="56832" y="44272"/>
                </a:lnTo>
                <a:lnTo>
                  <a:pt x="60566" y="32981"/>
                </a:lnTo>
                <a:lnTo>
                  <a:pt x="59626" y="21590"/>
                </a:lnTo>
                <a:lnTo>
                  <a:pt x="54406" y="11366"/>
                </a:lnTo>
                <a:lnTo>
                  <a:pt x="45300" y="3606"/>
                </a:lnTo>
                <a:lnTo>
                  <a:pt x="33743" y="0"/>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100" b="0" i="0">
                <a:solidFill>
                  <a:srgbClr val="298199"/>
                </a:solidFill>
                <a:latin typeface="Century Gothic"/>
                <a:cs typeface="Century Gothic"/>
              </a:defRPr>
            </a:lvl1pPr>
          </a:lstStyle>
          <a:p>
            <a:endParaRPr/>
          </a:p>
        </p:txBody>
      </p:sp>
      <p:sp>
        <p:nvSpPr>
          <p:cNvPr id="3" name="Holder 3"/>
          <p:cNvSpPr>
            <a:spLocks noGrp="1"/>
          </p:cNvSpPr>
          <p:nvPr>
            <p:ph type="body" idx="1"/>
          </p:nvPr>
        </p:nvSpPr>
        <p:spPr>
          <a:xfrm>
            <a:off x="377825" y="1740916"/>
            <a:ext cx="6772782" cy="4995672"/>
          </a:xfrm>
        </p:spPr>
        <p:txBody>
          <a:bodyPr lIns="0" tIns="0" rIns="0" bIns="0"/>
          <a:lstStyle>
            <a:lvl1pPr>
              <a:defRPr/>
            </a:lvl1pPr>
          </a:lstStyle>
          <a:p>
            <a:endParaRPr dirty="0"/>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9/18/2019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988308" y="5536691"/>
            <a:ext cx="3244595" cy="1523999"/>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355091" y="1528572"/>
            <a:ext cx="3235451" cy="1676399"/>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0" y="0"/>
            <a:ext cx="7555992" cy="964691"/>
          </a:xfrm>
          <a:prstGeom prst="rect">
            <a:avLst/>
          </a:prstGeom>
          <a:blipFill>
            <a:blip r:embed="rId4"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100" b="0" i="0">
                <a:solidFill>
                  <a:srgbClr val="298199"/>
                </a:solidFill>
                <a:latin typeface="Century Gothic"/>
                <a:cs typeface="Century Gothic"/>
              </a:defRPr>
            </a:lvl1pPr>
          </a:lstStyle>
          <a:p>
            <a:endParaRPr/>
          </a:p>
        </p:txBody>
      </p:sp>
      <p:sp>
        <p:nvSpPr>
          <p:cNvPr id="3" name="Holder 3"/>
          <p:cNvSpPr>
            <a:spLocks noGrp="1"/>
          </p:cNvSpPr>
          <p:nvPr>
            <p:ph sz="half" idx="2"/>
          </p:nvPr>
        </p:nvSpPr>
        <p:spPr>
          <a:xfrm>
            <a:off x="377825" y="1740916"/>
            <a:ext cx="3287077" cy="499567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1597" y="1740916"/>
            <a:ext cx="3287077" cy="499567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9/18/2019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0" i="0">
                <a:solidFill>
                  <a:srgbClr val="298199"/>
                </a:solidFill>
                <a:latin typeface="Century Gothic"/>
                <a:cs typeface="Century Gothic"/>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9/18/2019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530596" y="352043"/>
            <a:ext cx="1621535" cy="1167382"/>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9/18/2019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15367" y="421644"/>
            <a:ext cx="6725765" cy="338455"/>
          </a:xfrm>
          <a:prstGeom prst="rect">
            <a:avLst/>
          </a:prstGeom>
        </p:spPr>
        <p:txBody>
          <a:bodyPr wrap="square" lIns="0" tIns="0" rIns="0" bIns="0">
            <a:spAutoFit/>
          </a:bodyPr>
          <a:lstStyle>
            <a:lvl1pPr>
              <a:defRPr sz="2100" b="0" i="0">
                <a:solidFill>
                  <a:srgbClr val="298199"/>
                </a:solidFill>
                <a:latin typeface="Century Gothic"/>
                <a:cs typeface="Century Gothic"/>
              </a:defRPr>
            </a:lvl1pPr>
          </a:lstStyle>
          <a:p>
            <a:endParaRPr/>
          </a:p>
        </p:txBody>
      </p:sp>
      <p:sp>
        <p:nvSpPr>
          <p:cNvPr id="3" name="Holder 3"/>
          <p:cNvSpPr>
            <a:spLocks noGrp="1"/>
          </p:cNvSpPr>
          <p:nvPr>
            <p:ph type="body" idx="1"/>
          </p:nvPr>
        </p:nvSpPr>
        <p:spPr>
          <a:xfrm>
            <a:off x="377825" y="1740916"/>
            <a:ext cx="6800850" cy="499567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69210" y="7039356"/>
            <a:ext cx="2418080" cy="37846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7825" y="7039356"/>
            <a:ext cx="1737995" cy="37846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9/18/2019</a:t>
            </a:fld>
            <a:endParaRPr lang="en-US"/>
          </a:p>
        </p:txBody>
      </p:sp>
      <p:sp>
        <p:nvSpPr>
          <p:cNvPr id="6" name="Holder 6"/>
          <p:cNvSpPr>
            <a:spLocks noGrp="1"/>
          </p:cNvSpPr>
          <p:nvPr>
            <p:ph type="sldNum" sz="quarter" idx="7"/>
          </p:nvPr>
        </p:nvSpPr>
        <p:spPr>
          <a:xfrm>
            <a:off x="5440680" y="7039356"/>
            <a:ext cx="1737995" cy="37846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9.png"/><Relationship Id="rId2" Type="http://schemas.openxmlformats.org/officeDocument/2006/relationships/image" Target="../media/image5.jpg"/><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jpg"/><Relationship Id="rId4" Type="http://schemas.openxmlformats.org/officeDocument/2006/relationships/hyperlink" Target="http://www.breathefreelyaustralia.org.a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pn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2" Type="http://schemas.openxmlformats.org/officeDocument/2006/relationships/hyperlink" Target="https://en.wikipedia.org/wiki/Anticipate,_recognize,_evaluate,_control,_and_confir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5.xml"/><Relationship Id="rId5" Type="http://schemas.openxmlformats.org/officeDocument/2006/relationships/image" Target="../media/image16.pn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breathefreelyaustralia.org.au/" TargetMode="External"/><Relationship Id="rId1" Type="http://schemas.openxmlformats.org/officeDocument/2006/relationships/slideLayout" Target="../slideLayouts/slideLayout5.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995415" y="419100"/>
            <a:ext cx="1487423" cy="923543"/>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1653540"/>
            <a:ext cx="7546847" cy="4229099"/>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654630" y="1726211"/>
            <a:ext cx="2508250" cy="584835"/>
          </a:xfrm>
          <a:prstGeom prst="rect">
            <a:avLst/>
          </a:prstGeom>
        </p:spPr>
        <p:txBody>
          <a:bodyPr vert="horz" wrap="square" lIns="0" tIns="0" rIns="0" bIns="0" rtlCol="0">
            <a:spAutoFit/>
          </a:bodyPr>
          <a:lstStyle/>
          <a:p>
            <a:pPr marL="12700" marR="5080" indent="351790">
              <a:lnSpc>
                <a:spcPct val="102499"/>
              </a:lnSpc>
            </a:pPr>
            <a:r>
              <a:rPr sz="1200" b="1" spc="-15" dirty="0">
                <a:solidFill>
                  <a:srgbClr val="FFFFFF"/>
                </a:solidFill>
                <a:latin typeface="Arial"/>
                <a:cs typeface="Arial"/>
              </a:rPr>
              <a:t>Controlling exposures </a:t>
            </a:r>
            <a:r>
              <a:rPr sz="1200" b="1" spc="5" dirty="0">
                <a:solidFill>
                  <a:srgbClr val="FFFFFF"/>
                </a:solidFill>
                <a:latin typeface="Arial"/>
                <a:cs typeface="Arial"/>
              </a:rPr>
              <a:t>to  </a:t>
            </a:r>
            <a:r>
              <a:rPr sz="1200" b="1" spc="-5" dirty="0">
                <a:solidFill>
                  <a:srgbClr val="FFFFFF"/>
                </a:solidFill>
                <a:latin typeface="Arial"/>
                <a:cs typeface="Arial"/>
              </a:rPr>
              <a:t>prevent occupational </a:t>
            </a:r>
            <a:r>
              <a:rPr sz="1200" b="1" spc="-20" dirty="0">
                <a:solidFill>
                  <a:srgbClr val="FFFFFF"/>
                </a:solidFill>
                <a:latin typeface="Arial"/>
                <a:cs typeface="Arial"/>
              </a:rPr>
              <a:t>lung</a:t>
            </a:r>
            <a:r>
              <a:rPr sz="1200" b="1" spc="-100" dirty="0">
                <a:solidFill>
                  <a:srgbClr val="FFFFFF"/>
                </a:solidFill>
                <a:latin typeface="Arial"/>
                <a:cs typeface="Arial"/>
              </a:rPr>
              <a:t> </a:t>
            </a:r>
            <a:r>
              <a:rPr sz="1200" b="1" spc="-5" dirty="0">
                <a:solidFill>
                  <a:srgbClr val="FFFFFF"/>
                </a:solidFill>
                <a:latin typeface="Arial"/>
                <a:cs typeface="Arial"/>
              </a:rPr>
              <a:t>disease</a:t>
            </a:r>
            <a:endParaRPr sz="1200">
              <a:latin typeface="Arial"/>
              <a:cs typeface="Arial"/>
            </a:endParaRPr>
          </a:p>
          <a:p>
            <a:pPr marL="259079">
              <a:lnSpc>
                <a:spcPct val="100000"/>
              </a:lnSpc>
              <a:spcBef>
                <a:spcPts val="95"/>
              </a:spcBef>
            </a:pPr>
            <a:r>
              <a:rPr sz="1200" b="1" spc="-15" dirty="0">
                <a:solidFill>
                  <a:srgbClr val="FFFFFF"/>
                </a:solidFill>
                <a:latin typeface="Arial"/>
                <a:cs typeface="Arial"/>
              </a:rPr>
              <a:t>in </a:t>
            </a:r>
            <a:r>
              <a:rPr sz="1200" b="1" spc="-5" dirty="0">
                <a:solidFill>
                  <a:srgbClr val="FFFFFF"/>
                </a:solidFill>
                <a:latin typeface="Arial"/>
                <a:cs typeface="Arial"/>
              </a:rPr>
              <a:t>the construction</a:t>
            </a:r>
            <a:r>
              <a:rPr sz="1200" b="1" spc="-110" dirty="0">
                <a:solidFill>
                  <a:srgbClr val="FFFFFF"/>
                </a:solidFill>
                <a:latin typeface="Arial"/>
                <a:cs typeface="Arial"/>
              </a:rPr>
              <a:t> </a:t>
            </a:r>
            <a:r>
              <a:rPr sz="1200" b="1" spc="-15" dirty="0">
                <a:solidFill>
                  <a:srgbClr val="FFFFFF"/>
                </a:solidFill>
                <a:latin typeface="Arial"/>
                <a:cs typeface="Arial"/>
              </a:rPr>
              <a:t>industry</a:t>
            </a:r>
            <a:endParaRPr sz="1200">
              <a:latin typeface="Arial"/>
              <a:cs typeface="Arial"/>
            </a:endParaRPr>
          </a:p>
        </p:txBody>
      </p:sp>
      <p:sp>
        <p:nvSpPr>
          <p:cNvPr id="5" name="object 5"/>
          <p:cNvSpPr txBox="1"/>
          <p:nvPr/>
        </p:nvSpPr>
        <p:spPr>
          <a:xfrm>
            <a:off x="4996941" y="6835520"/>
            <a:ext cx="1986914" cy="167005"/>
          </a:xfrm>
          <a:prstGeom prst="rect">
            <a:avLst/>
          </a:prstGeom>
        </p:spPr>
        <p:txBody>
          <a:bodyPr vert="horz" wrap="square" lIns="0" tIns="0" rIns="0" bIns="0" rtlCol="0">
            <a:spAutoFit/>
          </a:bodyPr>
          <a:lstStyle/>
          <a:p>
            <a:pPr marL="12700">
              <a:lnSpc>
                <a:spcPct val="100000"/>
              </a:lnSpc>
            </a:pPr>
            <a:r>
              <a:rPr sz="1000" spc="5" dirty="0">
                <a:solidFill>
                  <a:srgbClr val="1F8199"/>
                </a:solidFill>
                <a:latin typeface="Arial"/>
                <a:cs typeface="Arial"/>
                <a:hlinkClick r:id="rId4"/>
              </a:rPr>
              <a:t>www.breathefreelyaustralia.org.au</a:t>
            </a:r>
            <a:endParaRPr sz="1000">
              <a:latin typeface="Arial"/>
              <a:cs typeface="Arial"/>
            </a:endParaRPr>
          </a:p>
        </p:txBody>
      </p:sp>
      <p:sp>
        <p:nvSpPr>
          <p:cNvPr id="6" name="object 6"/>
          <p:cNvSpPr/>
          <p:nvPr/>
        </p:nvSpPr>
        <p:spPr>
          <a:xfrm>
            <a:off x="326136" y="4325111"/>
            <a:ext cx="3182111" cy="1261871"/>
          </a:xfrm>
          <a:prstGeom prst="rect">
            <a:avLst/>
          </a:prstGeom>
          <a:blipFill>
            <a:blip r:embed="rId5" cstate="print"/>
            <a:stretch>
              <a:fillRect/>
            </a:stretch>
          </a:blipFill>
        </p:spPr>
        <p:txBody>
          <a:bodyPr wrap="square" lIns="0" tIns="0" rIns="0" bIns="0" rtlCol="0"/>
          <a:lstStyle/>
          <a:p>
            <a:endParaRPr/>
          </a:p>
        </p:txBody>
      </p:sp>
      <p:sp>
        <p:nvSpPr>
          <p:cNvPr id="7" name="object 7"/>
          <p:cNvSpPr txBox="1"/>
          <p:nvPr/>
        </p:nvSpPr>
        <p:spPr>
          <a:xfrm>
            <a:off x="582334" y="4484827"/>
            <a:ext cx="2652395" cy="873760"/>
          </a:xfrm>
          <a:prstGeom prst="rect">
            <a:avLst/>
          </a:prstGeom>
        </p:spPr>
        <p:txBody>
          <a:bodyPr vert="horz" wrap="square" lIns="0" tIns="0" rIns="0" bIns="0" rtlCol="0">
            <a:spAutoFit/>
          </a:bodyPr>
          <a:lstStyle/>
          <a:p>
            <a:pPr marL="12700" marR="5080">
              <a:lnSpc>
                <a:spcPct val="100000"/>
              </a:lnSpc>
            </a:pPr>
            <a:r>
              <a:rPr sz="2800" spc="-10" dirty="0">
                <a:solidFill>
                  <a:srgbClr val="FFFFFF"/>
                </a:solidFill>
                <a:latin typeface="Century Gothic"/>
                <a:cs typeface="Century Gothic"/>
              </a:rPr>
              <a:t>Do </a:t>
            </a:r>
            <a:r>
              <a:rPr sz="2800" spc="-15" dirty="0">
                <a:solidFill>
                  <a:srgbClr val="FFFFFF"/>
                </a:solidFill>
                <a:latin typeface="Century Gothic"/>
                <a:cs typeface="Century Gothic"/>
              </a:rPr>
              <a:t>you  </a:t>
            </a:r>
            <a:r>
              <a:rPr sz="2800" spc="-10" dirty="0">
                <a:solidFill>
                  <a:srgbClr val="FFFFFF"/>
                </a:solidFill>
                <a:latin typeface="Century Gothic"/>
                <a:cs typeface="Century Gothic"/>
              </a:rPr>
              <a:t>breathe</a:t>
            </a:r>
            <a:r>
              <a:rPr sz="2800" spc="-130" dirty="0">
                <a:solidFill>
                  <a:srgbClr val="FFFFFF"/>
                </a:solidFill>
                <a:latin typeface="Century Gothic"/>
                <a:cs typeface="Century Gothic"/>
              </a:rPr>
              <a:t> </a:t>
            </a:r>
            <a:r>
              <a:rPr sz="2800" spc="-10" dirty="0">
                <a:solidFill>
                  <a:srgbClr val="FFFFFF"/>
                </a:solidFill>
                <a:latin typeface="Century Gothic"/>
                <a:cs typeface="Century Gothic"/>
              </a:rPr>
              <a:t>freely?</a:t>
            </a:r>
            <a:endParaRPr sz="2800">
              <a:latin typeface="Century Gothic"/>
              <a:cs typeface="Century Gothic"/>
            </a:endParaRPr>
          </a:p>
        </p:txBody>
      </p:sp>
      <p:sp>
        <p:nvSpPr>
          <p:cNvPr id="8" name="object 8"/>
          <p:cNvSpPr/>
          <p:nvPr/>
        </p:nvSpPr>
        <p:spPr>
          <a:xfrm>
            <a:off x="0" y="1658111"/>
            <a:ext cx="7546340" cy="0"/>
          </a:xfrm>
          <a:custGeom>
            <a:avLst/>
            <a:gdLst/>
            <a:ahLst/>
            <a:cxnLst/>
            <a:rect l="l" t="t" r="r" b="b"/>
            <a:pathLst>
              <a:path w="7546340">
                <a:moveTo>
                  <a:pt x="0" y="0"/>
                </a:moveTo>
                <a:lnTo>
                  <a:pt x="7546314" y="0"/>
                </a:lnTo>
              </a:path>
            </a:pathLst>
          </a:custGeom>
          <a:ln w="12192">
            <a:solidFill>
              <a:srgbClr val="298199"/>
            </a:solidFill>
          </a:ln>
        </p:spPr>
        <p:txBody>
          <a:bodyPr wrap="square" lIns="0" tIns="0" rIns="0" bIns="0" rtlCol="0"/>
          <a:lstStyle/>
          <a:p>
            <a:endParaRPr/>
          </a:p>
        </p:txBody>
      </p:sp>
      <p:sp>
        <p:nvSpPr>
          <p:cNvPr id="9" name="object 9"/>
          <p:cNvSpPr/>
          <p:nvPr/>
        </p:nvSpPr>
        <p:spPr>
          <a:xfrm>
            <a:off x="99060" y="419099"/>
            <a:ext cx="3718559" cy="1234427"/>
          </a:xfrm>
          <a:prstGeom prst="rect">
            <a:avLst/>
          </a:prstGeom>
          <a:blipFill>
            <a:blip r:embed="rId6" cstate="print"/>
            <a:stretch>
              <a:fillRect/>
            </a:stretch>
          </a:blipFill>
        </p:spPr>
        <p:txBody>
          <a:bodyPr wrap="square" lIns="0" tIns="0" rIns="0" bIns="0" rtlCol="0"/>
          <a:lstStyle/>
          <a:p>
            <a:endParaRPr/>
          </a:p>
        </p:txBody>
      </p:sp>
      <p:sp>
        <p:nvSpPr>
          <p:cNvPr id="10" name="object 10"/>
          <p:cNvSpPr/>
          <p:nvPr/>
        </p:nvSpPr>
        <p:spPr>
          <a:xfrm>
            <a:off x="4205304" y="706864"/>
            <a:ext cx="1743455" cy="342899"/>
          </a:xfrm>
          <a:prstGeom prst="rect">
            <a:avLst/>
          </a:prstGeom>
          <a:blipFill>
            <a:blip r:embed="rId7"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450835" y="1658111"/>
            <a:ext cx="105410" cy="0"/>
          </a:xfrm>
          <a:custGeom>
            <a:avLst/>
            <a:gdLst/>
            <a:ahLst/>
            <a:cxnLst/>
            <a:rect l="l" t="t" r="r" b="b"/>
            <a:pathLst>
              <a:path w="105409">
                <a:moveTo>
                  <a:pt x="0" y="0"/>
                </a:moveTo>
                <a:lnTo>
                  <a:pt x="105156" y="0"/>
                </a:lnTo>
              </a:path>
            </a:pathLst>
          </a:custGeom>
          <a:ln w="12192">
            <a:solidFill>
              <a:srgbClr val="298199"/>
            </a:solidFill>
          </a:ln>
        </p:spPr>
        <p:txBody>
          <a:bodyPr wrap="square" lIns="0" tIns="0" rIns="0" bIns="0" rtlCol="0"/>
          <a:lstStyle/>
          <a:p>
            <a:endParaRPr/>
          </a:p>
        </p:txBody>
      </p:sp>
      <p:sp>
        <p:nvSpPr>
          <p:cNvPr id="3" name="object 3"/>
          <p:cNvSpPr/>
          <p:nvPr/>
        </p:nvSpPr>
        <p:spPr>
          <a:xfrm>
            <a:off x="0" y="12"/>
            <a:ext cx="7555992" cy="7560550"/>
          </a:xfrm>
          <a:prstGeom prst="rect">
            <a:avLst/>
          </a:prstGeom>
          <a:blipFill>
            <a:blip r:embed="rId3" cstate="print"/>
            <a:stretch>
              <a:fillRect/>
            </a:stretch>
          </a:blipFill>
        </p:spPr>
        <p:txBody>
          <a:bodyPr wrap="square" lIns="0" tIns="0" rIns="0" bIns="0" rtlCol="0"/>
          <a:lstStyle/>
          <a:p>
            <a:pPr algn="ctr"/>
            <a:endParaRPr dirty="0"/>
          </a:p>
        </p:txBody>
      </p:sp>
      <p:sp>
        <p:nvSpPr>
          <p:cNvPr id="11" name="object 11"/>
          <p:cNvSpPr txBox="1">
            <a:spLocks noGrp="1"/>
          </p:cNvSpPr>
          <p:nvPr>
            <p:ph type="title"/>
          </p:nvPr>
        </p:nvSpPr>
        <p:spPr>
          <a:xfrm>
            <a:off x="1187450" y="736600"/>
            <a:ext cx="6016844" cy="1292662"/>
          </a:xfrm>
          <a:prstGeom prst="rect">
            <a:avLst/>
          </a:prstGeom>
        </p:spPr>
        <p:txBody>
          <a:bodyPr vert="horz" wrap="square" lIns="0" tIns="0" rIns="0" bIns="0" rtlCol="0">
            <a:spAutoFit/>
          </a:bodyPr>
          <a:lstStyle/>
          <a:p>
            <a:pPr rtl="0"/>
            <a:r>
              <a:rPr lang="en-US" b="1" dirty="0">
                <a:solidFill>
                  <a:schemeClr val="bg1"/>
                </a:solidFill>
              </a:rPr>
              <a:t>Safe Work Australia </a:t>
            </a:r>
            <a:r>
              <a:rPr lang="en-US" b="1" dirty="0" smtClean="0">
                <a:solidFill>
                  <a:schemeClr val="bg1"/>
                </a:solidFill>
              </a:rPr>
              <a:t>report </a:t>
            </a:r>
            <a:r>
              <a:rPr lang="en-US" b="1" dirty="0">
                <a:solidFill>
                  <a:schemeClr val="bg1"/>
                </a:solidFill>
              </a:rPr>
              <a:t>that workers in Australia are 8 times more likely to die from an occupational illness or disease than an accident at work</a:t>
            </a:r>
            <a:r>
              <a:rPr lang="en-US" dirty="0">
                <a:solidFill>
                  <a:schemeClr val="bg1"/>
                </a:solidFill>
              </a:rPr>
              <a:t>. </a:t>
            </a:r>
            <a:endParaRPr lang="en-AU" dirty="0">
              <a:solidFill>
                <a:schemeClr val="bg1"/>
              </a:solidFill>
            </a:endParaRPr>
          </a:p>
        </p:txBody>
      </p:sp>
      <p:sp>
        <p:nvSpPr>
          <p:cNvPr id="12" name="object 12"/>
          <p:cNvSpPr txBox="1"/>
          <p:nvPr/>
        </p:nvSpPr>
        <p:spPr>
          <a:xfrm>
            <a:off x="425450" y="2869013"/>
            <a:ext cx="6240906" cy="1615827"/>
          </a:xfrm>
          <a:prstGeom prst="rect">
            <a:avLst/>
          </a:prstGeom>
        </p:spPr>
        <p:txBody>
          <a:bodyPr vert="horz" wrap="square" lIns="0" tIns="0" rIns="0" bIns="0" rtlCol="0">
            <a:spAutoFit/>
          </a:bodyPr>
          <a:lstStyle/>
          <a:p>
            <a:pPr marL="920750" algn="ctr">
              <a:lnSpc>
                <a:spcPct val="100000"/>
              </a:lnSpc>
            </a:pPr>
            <a:r>
              <a:rPr lang="en-AU" sz="2100" b="1" i="1" spc="-5" dirty="0" smtClean="0">
                <a:solidFill>
                  <a:srgbClr val="96D2F1"/>
                </a:solidFill>
                <a:latin typeface="Century Gothic"/>
                <a:cs typeface="Century Gothic"/>
              </a:rPr>
              <a:t>Statistics released by Safe work Australia indicate that on average 250 people will die from injury at work, while over 2000 people will die from an occupational disease</a:t>
            </a:r>
            <a:endParaRPr sz="800" b="1" i="1" dirty="0">
              <a:latin typeface="Arial"/>
              <a:cs typeface="Arial"/>
            </a:endParaRPr>
          </a:p>
        </p:txBody>
      </p:sp>
      <p:sp>
        <p:nvSpPr>
          <p:cNvPr id="18" name="TextBox 17"/>
          <p:cNvSpPr txBox="1"/>
          <p:nvPr/>
        </p:nvSpPr>
        <p:spPr>
          <a:xfrm>
            <a:off x="577850" y="6851649"/>
            <a:ext cx="2743200" cy="369332"/>
          </a:xfrm>
          <a:prstGeom prst="rect">
            <a:avLst/>
          </a:prstGeom>
          <a:noFill/>
        </p:spPr>
        <p:txBody>
          <a:bodyPr wrap="square" rtlCol="0">
            <a:spAutoFit/>
          </a:bodyPr>
          <a:lstStyle/>
          <a:p>
            <a:r>
              <a:rPr lang="en-AU" b="1" i="1" dirty="0" smtClean="0">
                <a:solidFill>
                  <a:schemeClr val="bg1"/>
                </a:solidFill>
                <a:latin typeface="Arial Narrow" panose="020B0606020202030204" pitchFamily="34" charset="0"/>
              </a:rPr>
              <a:t>Safe work Australia 2012</a:t>
            </a:r>
            <a:endParaRPr lang="en-AU" b="1" i="1" dirty="0">
              <a:solidFill>
                <a:schemeClr val="bg1"/>
              </a:solidFill>
              <a:latin typeface="Arial Narrow" panose="020B0606020202030204" pitchFamily="34" charset="0"/>
            </a:endParaRPr>
          </a:p>
        </p:txBody>
      </p:sp>
      <p:sp>
        <p:nvSpPr>
          <p:cNvPr id="8" name="object 10"/>
          <p:cNvSpPr>
            <a:spLocks noChangeAspect="1"/>
          </p:cNvSpPr>
          <p:nvPr/>
        </p:nvSpPr>
        <p:spPr>
          <a:xfrm>
            <a:off x="4159250" y="6605161"/>
            <a:ext cx="2905101" cy="571369"/>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52500"/>
            <a:ext cx="7555992" cy="20701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0"/>
            <a:ext cx="7555992" cy="964691"/>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382511" y="1047076"/>
            <a:ext cx="6596139" cy="1631216"/>
          </a:xfrm>
          <a:prstGeom prst="rect">
            <a:avLst/>
          </a:prstGeom>
        </p:spPr>
        <p:txBody>
          <a:bodyPr vert="horz" wrap="square" lIns="0" tIns="0" rIns="0" bIns="0" rtlCol="0">
            <a:spAutoFit/>
          </a:bodyPr>
          <a:lstStyle/>
          <a:p>
            <a:pPr marL="12700" marR="5080" algn="ctr">
              <a:lnSpc>
                <a:spcPct val="106000"/>
              </a:lnSpc>
            </a:pPr>
            <a:r>
              <a:rPr lang="en-AU" sz="2000" spc="-5" dirty="0" smtClean="0">
                <a:solidFill>
                  <a:srgbClr val="D1D2D3"/>
                </a:solidFill>
                <a:latin typeface="Century Gothic"/>
                <a:cs typeface="Century Gothic"/>
              </a:rPr>
              <a:t>These statistics are startling and </a:t>
            </a:r>
            <a:r>
              <a:rPr sz="2000" spc="-5" dirty="0" smtClean="0">
                <a:solidFill>
                  <a:srgbClr val="D1D2D3"/>
                </a:solidFill>
                <a:latin typeface="Century Gothic"/>
                <a:cs typeface="Century Gothic"/>
              </a:rPr>
              <a:t>the </a:t>
            </a:r>
            <a:r>
              <a:rPr sz="2000" spc="-5" dirty="0">
                <a:solidFill>
                  <a:srgbClr val="D1D2D3"/>
                </a:solidFill>
                <a:latin typeface="Century Gothic"/>
                <a:cs typeface="Century Gothic"/>
              </a:rPr>
              <a:t>recent emergence of  accelerated silicosis in </a:t>
            </a:r>
            <a:r>
              <a:rPr sz="2000" dirty="0">
                <a:solidFill>
                  <a:srgbClr val="D1D2D3"/>
                </a:solidFill>
                <a:latin typeface="Century Gothic"/>
                <a:cs typeface="Century Gothic"/>
              </a:rPr>
              <a:t>workers</a:t>
            </a:r>
            <a:r>
              <a:rPr sz="2000" spc="-225" dirty="0">
                <a:solidFill>
                  <a:srgbClr val="D1D2D3"/>
                </a:solidFill>
                <a:latin typeface="Century Gothic"/>
                <a:cs typeface="Century Gothic"/>
              </a:rPr>
              <a:t> </a:t>
            </a:r>
            <a:r>
              <a:rPr sz="2000" dirty="0">
                <a:solidFill>
                  <a:srgbClr val="D1D2D3"/>
                </a:solidFill>
                <a:latin typeface="Century Gothic"/>
                <a:cs typeface="Century Gothic"/>
              </a:rPr>
              <a:t>of  engineered stone </a:t>
            </a:r>
            <a:r>
              <a:rPr sz="2000" spc="-5" dirty="0">
                <a:solidFill>
                  <a:srgbClr val="D1D2D3"/>
                </a:solidFill>
                <a:latin typeface="Century Gothic"/>
                <a:cs typeface="Century Gothic"/>
              </a:rPr>
              <a:t>have </a:t>
            </a:r>
            <a:r>
              <a:rPr lang="en-AU" sz="2000" spc="-5" dirty="0" smtClean="0">
                <a:solidFill>
                  <a:srgbClr val="D1D2D3"/>
                </a:solidFill>
                <a:latin typeface="Century Gothic"/>
                <a:cs typeface="Century Gothic"/>
              </a:rPr>
              <a:t>highlighted </a:t>
            </a:r>
            <a:r>
              <a:rPr sz="2000" spc="-5" dirty="0" smtClean="0">
                <a:solidFill>
                  <a:srgbClr val="D1D2D3"/>
                </a:solidFill>
                <a:latin typeface="Century Gothic"/>
                <a:cs typeface="Century Gothic"/>
              </a:rPr>
              <a:t>the </a:t>
            </a:r>
            <a:r>
              <a:rPr sz="2000" spc="-5" dirty="0">
                <a:solidFill>
                  <a:srgbClr val="D1D2D3"/>
                </a:solidFill>
                <a:latin typeface="Century Gothic"/>
                <a:cs typeface="Century Gothic"/>
              </a:rPr>
              <a:t>need for </a:t>
            </a:r>
            <a:r>
              <a:rPr sz="2000" dirty="0">
                <a:solidFill>
                  <a:srgbClr val="D1D2D3"/>
                </a:solidFill>
                <a:latin typeface="Century Gothic"/>
                <a:cs typeface="Century Gothic"/>
              </a:rPr>
              <a:t>a </a:t>
            </a:r>
            <a:r>
              <a:rPr sz="2000" spc="-5" dirty="0">
                <a:solidFill>
                  <a:srgbClr val="D1D2D3"/>
                </a:solidFill>
                <a:latin typeface="Century Gothic"/>
                <a:cs typeface="Century Gothic"/>
              </a:rPr>
              <a:t>preventative  </a:t>
            </a:r>
            <a:r>
              <a:rPr sz="2000" spc="-5" dirty="0" smtClean="0">
                <a:solidFill>
                  <a:srgbClr val="D1D2D3"/>
                </a:solidFill>
                <a:latin typeface="Century Gothic"/>
                <a:cs typeface="Century Gothic"/>
              </a:rPr>
              <a:t>program</a:t>
            </a:r>
            <a:r>
              <a:rPr lang="en-AU" sz="2000" spc="-5" dirty="0" smtClean="0">
                <a:solidFill>
                  <a:srgbClr val="D1D2D3"/>
                </a:solidFill>
                <a:latin typeface="Century Gothic"/>
                <a:cs typeface="Century Gothic"/>
              </a:rPr>
              <a:t>s</a:t>
            </a:r>
            <a:r>
              <a:rPr sz="2000" spc="-5" dirty="0" smtClean="0">
                <a:solidFill>
                  <a:srgbClr val="D1D2D3"/>
                </a:solidFill>
                <a:latin typeface="Century Gothic"/>
                <a:cs typeface="Century Gothic"/>
              </a:rPr>
              <a:t> </a:t>
            </a:r>
            <a:r>
              <a:rPr sz="2000" spc="-5" dirty="0">
                <a:solidFill>
                  <a:srgbClr val="D1D2D3"/>
                </a:solidFill>
                <a:latin typeface="Century Gothic"/>
                <a:cs typeface="Century Gothic"/>
              </a:rPr>
              <a:t>in </a:t>
            </a:r>
            <a:r>
              <a:rPr sz="2000" spc="-5" dirty="0" smtClean="0">
                <a:solidFill>
                  <a:srgbClr val="D1D2D3"/>
                </a:solidFill>
                <a:latin typeface="Century Gothic"/>
                <a:cs typeface="Century Gothic"/>
              </a:rPr>
              <a:t>Australia</a:t>
            </a:r>
            <a:r>
              <a:rPr lang="en-AU" sz="2000" spc="-5" dirty="0" smtClean="0">
                <a:solidFill>
                  <a:srgbClr val="D1D2D3"/>
                </a:solidFill>
                <a:latin typeface="Century Gothic"/>
                <a:cs typeface="Century Gothic"/>
              </a:rPr>
              <a:t>, focuses on occupational disease</a:t>
            </a:r>
            <a:r>
              <a:rPr sz="2000" spc="-5" dirty="0" smtClean="0">
                <a:solidFill>
                  <a:srgbClr val="D1D2D3"/>
                </a:solidFill>
                <a:latin typeface="Century Gothic"/>
                <a:cs typeface="Century Gothic"/>
              </a:rPr>
              <a:t>.</a:t>
            </a:r>
            <a:endParaRPr sz="2000" dirty="0">
              <a:latin typeface="Century Gothic"/>
              <a:cs typeface="Century Gothic"/>
            </a:endParaRPr>
          </a:p>
        </p:txBody>
      </p:sp>
      <p:sp>
        <p:nvSpPr>
          <p:cNvPr id="8" name="object 8"/>
          <p:cNvSpPr txBox="1">
            <a:spLocks noGrp="1"/>
          </p:cNvSpPr>
          <p:nvPr>
            <p:ph type="title"/>
          </p:nvPr>
        </p:nvSpPr>
        <p:spPr>
          <a:xfrm>
            <a:off x="394265" y="421644"/>
            <a:ext cx="5363845" cy="338455"/>
          </a:xfrm>
          <a:prstGeom prst="rect">
            <a:avLst/>
          </a:prstGeom>
        </p:spPr>
        <p:txBody>
          <a:bodyPr vert="horz" wrap="square" lIns="0" tIns="0" rIns="0" bIns="0" rtlCol="0">
            <a:spAutoFit/>
          </a:bodyPr>
          <a:lstStyle/>
          <a:p>
            <a:pPr marL="12700">
              <a:lnSpc>
                <a:spcPct val="100000"/>
              </a:lnSpc>
            </a:pPr>
            <a:r>
              <a:rPr spc="-10" dirty="0"/>
              <a:t>Treat </a:t>
            </a:r>
            <a:r>
              <a:rPr dirty="0"/>
              <a:t>health like </a:t>
            </a:r>
            <a:r>
              <a:rPr spc="-5" dirty="0"/>
              <a:t>safety </a:t>
            </a:r>
            <a:r>
              <a:rPr dirty="0"/>
              <a:t>and </a:t>
            </a:r>
            <a:r>
              <a:rPr b="1" spc="-5" dirty="0">
                <a:latin typeface="Century Gothic"/>
                <a:cs typeface="Century Gothic"/>
              </a:rPr>
              <a:t>breathe</a:t>
            </a:r>
            <a:r>
              <a:rPr b="1" spc="-260" dirty="0">
                <a:latin typeface="Century Gothic"/>
                <a:cs typeface="Century Gothic"/>
              </a:rPr>
              <a:t> </a:t>
            </a:r>
            <a:r>
              <a:rPr b="1" dirty="0">
                <a:latin typeface="Century Gothic"/>
                <a:cs typeface="Century Gothic"/>
              </a:rPr>
              <a:t>freely</a:t>
            </a:r>
          </a:p>
        </p:txBody>
      </p:sp>
      <p:sp>
        <p:nvSpPr>
          <p:cNvPr id="9" name="object 9"/>
          <p:cNvSpPr/>
          <p:nvPr/>
        </p:nvSpPr>
        <p:spPr>
          <a:xfrm>
            <a:off x="0" y="958595"/>
            <a:ext cx="7556500" cy="0"/>
          </a:xfrm>
          <a:custGeom>
            <a:avLst/>
            <a:gdLst/>
            <a:ahLst/>
            <a:cxnLst/>
            <a:rect l="l" t="t" r="r" b="b"/>
            <a:pathLst>
              <a:path w="7556500">
                <a:moveTo>
                  <a:pt x="0" y="0"/>
                </a:moveTo>
                <a:lnTo>
                  <a:pt x="7555992" y="0"/>
                </a:lnTo>
              </a:path>
            </a:pathLst>
          </a:custGeom>
          <a:ln w="12192">
            <a:solidFill>
              <a:srgbClr val="298199"/>
            </a:solidFill>
          </a:ln>
        </p:spPr>
        <p:txBody>
          <a:bodyPr wrap="square" lIns="0" tIns="0" rIns="0" bIns="0" rtlCol="0"/>
          <a:lstStyle/>
          <a:p>
            <a:endParaRPr/>
          </a:p>
        </p:txBody>
      </p:sp>
      <p:sp>
        <p:nvSpPr>
          <p:cNvPr id="12" name="object 5"/>
          <p:cNvSpPr txBox="1"/>
          <p:nvPr/>
        </p:nvSpPr>
        <p:spPr>
          <a:xfrm>
            <a:off x="386368" y="3251199"/>
            <a:ext cx="6921615" cy="4195251"/>
          </a:xfrm>
          <a:prstGeom prst="rect">
            <a:avLst/>
          </a:prstGeom>
        </p:spPr>
        <p:txBody>
          <a:bodyPr vert="horz" wrap="square" lIns="0" tIns="0" rIns="0" bIns="0" rtlCol="0">
            <a:spAutoFit/>
          </a:bodyPr>
          <a:lstStyle/>
          <a:p>
            <a:pPr marL="33020" marR="29845">
              <a:lnSpc>
                <a:spcPct val="106000"/>
              </a:lnSpc>
            </a:pPr>
            <a:r>
              <a:rPr sz="1600" spc="-5" dirty="0">
                <a:latin typeface="Century Gothic" panose="020B0502020202020204" pitchFamily="34" charset="0"/>
                <a:cs typeface="Arial"/>
              </a:rPr>
              <a:t>What isn’t well understood, </a:t>
            </a:r>
            <a:r>
              <a:rPr sz="1600" dirty="0">
                <a:latin typeface="Century Gothic" panose="020B0502020202020204" pitchFamily="34" charset="0"/>
                <a:cs typeface="Arial"/>
              </a:rPr>
              <a:t>is </a:t>
            </a:r>
            <a:r>
              <a:rPr sz="1600" spc="-5" dirty="0">
                <a:latin typeface="Century Gothic" panose="020B0502020202020204" pitchFamily="34" charset="0"/>
                <a:cs typeface="Arial"/>
              </a:rPr>
              <a:t>that </a:t>
            </a:r>
            <a:r>
              <a:rPr sz="1600" spc="-10" dirty="0">
                <a:latin typeface="Century Gothic" panose="020B0502020202020204" pitchFamily="34" charset="0"/>
                <a:cs typeface="Arial"/>
              </a:rPr>
              <a:t>we </a:t>
            </a:r>
            <a:r>
              <a:rPr sz="1600" spc="-5" dirty="0">
                <a:latin typeface="Century Gothic" panose="020B0502020202020204" pitchFamily="34" charset="0"/>
                <a:cs typeface="Arial"/>
              </a:rPr>
              <a:t>can protect workers’  health </a:t>
            </a:r>
            <a:r>
              <a:rPr lang="en-AU" sz="1600" spc="-5" dirty="0" smtClean="0">
                <a:latin typeface="Century Gothic" panose="020B0502020202020204" pitchFamily="34" charset="0"/>
                <a:cs typeface="Arial"/>
              </a:rPr>
              <a:t>from silica and other inhalable hazards, </a:t>
            </a:r>
            <a:r>
              <a:rPr sz="1600" spc="-5" dirty="0" smtClean="0">
                <a:latin typeface="Century Gothic" panose="020B0502020202020204" pitchFamily="34" charset="0"/>
                <a:cs typeface="Arial"/>
              </a:rPr>
              <a:t>and </a:t>
            </a:r>
            <a:r>
              <a:rPr lang="en-AU" sz="1600" spc="-5" dirty="0" smtClean="0">
                <a:latin typeface="Century Gothic" panose="020B0502020202020204" pitchFamily="34" charset="0"/>
                <a:cs typeface="Arial"/>
              </a:rPr>
              <a:t>therefore </a:t>
            </a:r>
            <a:r>
              <a:rPr sz="1600" spc="-5" dirty="0" smtClean="0">
                <a:latin typeface="Century Gothic" panose="020B0502020202020204" pitchFamily="34" charset="0"/>
                <a:cs typeface="Arial"/>
              </a:rPr>
              <a:t>prevent occupational </a:t>
            </a:r>
            <a:r>
              <a:rPr sz="1600" spc="-5" dirty="0">
                <a:latin typeface="Century Gothic" panose="020B0502020202020204" pitchFamily="34" charset="0"/>
                <a:cs typeface="Arial"/>
              </a:rPr>
              <a:t>deaths  </a:t>
            </a:r>
            <a:r>
              <a:rPr sz="1600" b="1" i="1" spc="-5" dirty="0">
                <a:solidFill>
                  <a:schemeClr val="accent5">
                    <a:lumMod val="50000"/>
                  </a:schemeClr>
                </a:solidFill>
                <a:latin typeface="Century Gothic" panose="020B0502020202020204" pitchFamily="34" charset="0"/>
                <a:cs typeface="Arial"/>
              </a:rPr>
              <a:t>through good occupational hygiene practice</a:t>
            </a:r>
            <a:r>
              <a:rPr sz="1600" spc="-5" dirty="0">
                <a:latin typeface="Century Gothic" panose="020B0502020202020204" pitchFamily="34" charset="0"/>
                <a:cs typeface="Arial"/>
              </a:rPr>
              <a:t>. </a:t>
            </a:r>
            <a:endParaRPr lang="en-AU" sz="1600" spc="-5" dirty="0" smtClean="0">
              <a:latin typeface="Century Gothic" panose="020B0502020202020204" pitchFamily="34" charset="0"/>
              <a:cs typeface="Arial"/>
            </a:endParaRPr>
          </a:p>
          <a:p>
            <a:pPr marL="33020" marR="29845">
              <a:lnSpc>
                <a:spcPct val="106000"/>
              </a:lnSpc>
            </a:pPr>
            <a:endParaRPr lang="en-AU" sz="1600" spc="-5" dirty="0" smtClean="0">
              <a:latin typeface="Century Gothic" panose="020B0502020202020204" pitchFamily="34" charset="0"/>
              <a:cs typeface="Arial"/>
            </a:endParaRPr>
          </a:p>
          <a:p>
            <a:pPr marL="33020" marR="29845">
              <a:lnSpc>
                <a:spcPct val="106000"/>
              </a:lnSpc>
            </a:pPr>
            <a:r>
              <a:rPr lang="en-AU" sz="1600" spc="-5" dirty="0" smtClean="0">
                <a:latin typeface="Century Gothic" panose="020B0502020202020204" pitchFamily="34" charset="0"/>
                <a:cs typeface="Arial"/>
              </a:rPr>
              <a:t>This means by:</a:t>
            </a:r>
          </a:p>
          <a:p>
            <a:pPr marL="204470" marR="29845" indent="-171450">
              <a:lnSpc>
                <a:spcPct val="106000"/>
              </a:lnSpc>
              <a:buFont typeface="Arial" panose="020B0604020202020204" pitchFamily="34" charset="0"/>
              <a:buChar char="•"/>
            </a:pPr>
            <a:r>
              <a:rPr sz="1600" spc="-5" dirty="0" err="1" smtClean="0">
                <a:latin typeface="Century Gothic" panose="020B0502020202020204" pitchFamily="34" charset="0"/>
                <a:cs typeface="Arial"/>
              </a:rPr>
              <a:t>recognising</a:t>
            </a:r>
            <a:r>
              <a:rPr sz="1600" spc="-5" dirty="0" smtClean="0">
                <a:latin typeface="Century Gothic" panose="020B0502020202020204" pitchFamily="34" charset="0"/>
                <a:cs typeface="Arial"/>
              </a:rPr>
              <a:t> </a:t>
            </a:r>
            <a:r>
              <a:rPr sz="1600" spc="-5" dirty="0">
                <a:latin typeface="Century Gothic" panose="020B0502020202020204" pitchFamily="34" charset="0"/>
                <a:cs typeface="Arial"/>
              </a:rPr>
              <a:t>the </a:t>
            </a:r>
            <a:r>
              <a:rPr sz="1600" spc="-5" dirty="0" smtClean="0">
                <a:latin typeface="Century Gothic" panose="020B0502020202020204" pitchFamily="34" charset="0"/>
                <a:cs typeface="Arial"/>
              </a:rPr>
              <a:t>hazards</a:t>
            </a:r>
            <a:endParaRPr lang="en-AU" sz="1600" spc="-5" dirty="0" smtClean="0">
              <a:latin typeface="Century Gothic" panose="020B0502020202020204" pitchFamily="34" charset="0"/>
              <a:cs typeface="Arial"/>
            </a:endParaRPr>
          </a:p>
          <a:p>
            <a:pPr marL="204470" marR="29845" indent="-171450">
              <a:lnSpc>
                <a:spcPct val="106000"/>
              </a:lnSpc>
              <a:buFont typeface="Arial" panose="020B0604020202020204" pitchFamily="34" charset="0"/>
              <a:buChar char="•"/>
            </a:pPr>
            <a:r>
              <a:rPr sz="1600" spc="-5" dirty="0" smtClean="0">
                <a:latin typeface="Century Gothic" panose="020B0502020202020204" pitchFamily="34" charset="0"/>
                <a:cs typeface="Arial"/>
              </a:rPr>
              <a:t>evaluating </a:t>
            </a:r>
            <a:r>
              <a:rPr sz="1600" dirty="0">
                <a:latin typeface="Century Gothic" panose="020B0502020202020204" pitchFamily="34" charset="0"/>
                <a:cs typeface="Arial"/>
              </a:rPr>
              <a:t>the risks, </a:t>
            </a:r>
            <a:r>
              <a:rPr sz="1600" spc="-5" dirty="0">
                <a:latin typeface="Century Gothic" panose="020B0502020202020204" pitchFamily="34" charset="0"/>
                <a:cs typeface="Arial"/>
              </a:rPr>
              <a:t>and  </a:t>
            </a:r>
            <a:endParaRPr lang="en-AU" sz="1600" spc="-5" dirty="0" smtClean="0">
              <a:latin typeface="Century Gothic" panose="020B0502020202020204" pitchFamily="34" charset="0"/>
              <a:cs typeface="Arial"/>
            </a:endParaRPr>
          </a:p>
          <a:p>
            <a:pPr marL="204470" marR="29845" indent="-171450">
              <a:lnSpc>
                <a:spcPct val="106000"/>
              </a:lnSpc>
              <a:buFont typeface="Arial" panose="020B0604020202020204" pitchFamily="34" charset="0"/>
              <a:buChar char="•"/>
            </a:pPr>
            <a:r>
              <a:rPr sz="1600" spc="-5" dirty="0" smtClean="0">
                <a:latin typeface="Century Gothic" panose="020B0502020202020204" pitchFamily="34" charset="0"/>
                <a:cs typeface="Arial"/>
              </a:rPr>
              <a:t>controlling </a:t>
            </a:r>
            <a:r>
              <a:rPr sz="1600" spc="-5" dirty="0">
                <a:latin typeface="Century Gothic" panose="020B0502020202020204" pitchFamily="34" charset="0"/>
                <a:cs typeface="Arial"/>
              </a:rPr>
              <a:t>exposures. </a:t>
            </a:r>
            <a:endParaRPr lang="en-AU" sz="1600" spc="-5" dirty="0" smtClean="0">
              <a:latin typeface="Century Gothic" panose="020B0502020202020204" pitchFamily="34" charset="0"/>
              <a:cs typeface="Arial"/>
            </a:endParaRPr>
          </a:p>
          <a:p>
            <a:pPr marL="204470" marR="29845" indent="-171450">
              <a:lnSpc>
                <a:spcPct val="106000"/>
              </a:lnSpc>
              <a:buFont typeface="Arial" panose="020B0604020202020204" pitchFamily="34" charset="0"/>
              <a:buChar char="•"/>
            </a:pPr>
            <a:endParaRPr lang="en-AU" sz="1600" spc="-5" dirty="0" smtClean="0">
              <a:latin typeface="Century Gothic" panose="020B0502020202020204" pitchFamily="34" charset="0"/>
              <a:cs typeface="Arial"/>
            </a:endParaRPr>
          </a:p>
          <a:p>
            <a:pPr marL="204470" marR="29845" indent="-171450">
              <a:lnSpc>
                <a:spcPct val="106000"/>
              </a:lnSpc>
              <a:buFont typeface="Arial" panose="020B0604020202020204" pitchFamily="34" charset="0"/>
              <a:buChar char="•"/>
            </a:pPr>
            <a:endParaRPr lang="en-AU" sz="1600" spc="-5" dirty="0">
              <a:latin typeface="Century Gothic" panose="020B0502020202020204" pitchFamily="34" charset="0"/>
              <a:cs typeface="Arial"/>
            </a:endParaRPr>
          </a:p>
          <a:p>
            <a:pPr marL="204470" marR="29845" indent="-171450">
              <a:lnSpc>
                <a:spcPct val="106000"/>
              </a:lnSpc>
              <a:buFont typeface="Arial" panose="020B0604020202020204" pitchFamily="34" charset="0"/>
              <a:buChar char="•"/>
            </a:pPr>
            <a:endParaRPr lang="en-AU" sz="1600" spc="-5" dirty="0" smtClean="0">
              <a:latin typeface="Century Gothic" panose="020B0502020202020204" pitchFamily="34" charset="0"/>
              <a:cs typeface="Arial"/>
            </a:endParaRPr>
          </a:p>
          <a:p>
            <a:pPr marL="204470" marR="29845" indent="-171450">
              <a:lnSpc>
                <a:spcPct val="106000"/>
              </a:lnSpc>
              <a:buFont typeface="Arial" panose="020B0604020202020204" pitchFamily="34" charset="0"/>
              <a:buChar char="•"/>
            </a:pPr>
            <a:endParaRPr lang="en-AU" sz="1600" spc="-5" dirty="0">
              <a:latin typeface="Century Gothic" panose="020B0502020202020204" pitchFamily="34" charset="0"/>
              <a:cs typeface="Arial"/>
            </a:endParaRPr>
          </a:p>
          <a:p>
            <a:pPr marL="33020" marR="29845">
              <a:lnSpc>
                <a:spcPct val="106000"/>
              </a:lnSpc>
            </a:pPr>
            <a:r>
              <a:rPr sz="1600" spc="-5" dirty="0" smtClean="0">
                <a:latin typeface="Century Gothic" panose="020B0502020202020204" pitchFamily="34" charset="0"/>
                <a:cs typeface="Arial"/>
              </a:rPr>
              <a:t>People </a:t>
            </a:r>
            <a:r>
              <a:rPr sz="1600" spc="-5" dirty="0">
                <a:latin typeface="Century Gothic" panose="020B0502020202020204" pitchFamily="34" charset="0"/>
                <a:cs typeface="Arial"/>
              </a:rPr>
              <a:t>at work </a:t>
            </a:r>
            <a:r>
              <a:rPr lang="en-AU" sz="1600" dirty="0" smtClean="0">
                <a:latin typeface="Century Gothic" panose="020B0502020202020204" pitchFamily="34" charset="0"/>
                <a:cs typeface="Arial"/>
              </a:rPr>
              <a:t>(both</a:t>
            </a:r>
            <a:r>
              <a:rPr sz="1600" spc="-5" dirty="0" smtClean="0">
                <a:latin typeface="Century Gothic" panose="020B0502020202020204" pitchFamily="34" charset="0"/>
                <a:cs typeface="Arial"/>
              </a:rPr>
              <a:t> </a:t>
            </a:r>
            <a:r>
              <a:rPr sz="1600" spc="-5" dirty="0">
                <a:latin typeface="Century Gothic" panose="020B0502020202020204" pitchFamily="34" charset="0"/>
                <a:cs typeface="Arial"/>
              </a:rPr>
              <a:t>employers and </a:t>
            </a:r>
            <a:r>
              <a:rPr sz="1600" spc="-5" dirty="0" smtClean="0">
                <a:latin typeface="Century Gothic" panose="020B0502020202020204" pitchFamily="34" charset="0"/>
                <a:cs typeface="Arial"/>
              </a:rPr>
              <a:t>employees</a:t>
            </a:r>
            <a:r>
              <a:rPr lang="en-AU" sz="1600" spc="-5" dirty="0" smtClean="0">
                <a:latin typeface="Century Gothic" panose="020B0502020202020204" pitchFamily="34" charset="0"/>
                <a:cs typeface="Arial"/>
              </a:rPr>
              <a:t>) </a:t>
            </a:r>
            <a:r>
              <a:rPr sz="1600" spc="-5" dirty="0" smtClean="0">
                <a:latin typeface="Century Gothic" panose="020B0502020202020204" pitchFamily="34" charset="0"/>
                <a:cs typeface="Arial"/>
              </a:rPr>
              <a:t>need </a:t>
            </a:r>
            <a:r>
              <a:rPr sz="1600" spc="-5" dirty="0">
                <a:latin typeface="Century Gothic" panose="020B0502020202020204" pitchFamily="34" charset="0"/>
                <a:cs typeface="Arial"/>
              </a:rPr>
              <a:t>to </a:t>
            </a:r>
            <a:r>
              <a:rPr sz="1600" spc="-5" dirty="0" err="1">
                <a:latin typeface="Century Gothic" panose="020B0502020202020204" pitchFamily="34" charset="0"/>
                <a:cs typeface="Arial"/>
              </a:rPr>
              <a:t>recognise</a:t>
            </a:r>
            <a:r>
              <a:rPr sz="1600" spc="-5" dirty="0">
                <a:latin typeface="Century Gothic" panose="020B0502020202020204" pitchFamily="34" charset="0"/>
                <a:cs typeface="Arial"/>
              </a:rPr>
              <a:t> </a:t>
            </a:r>
            <a:r>
              <a:rPr sz="1600" spc="-5" dirty="0" smtClean="0">
                <a:latin typeface="Century Gothic" panose="020B0502020202020204" pitchFamily="34" charset="0"/>
                <a:cs typeface="Arial"/>
              </a:rPr>
              <a:t>the  hazards </a:t>
            </a:r>
            <a:r>
              <a:rPr sz="1600" spc="-5" dirty="0">
                <a:latin typeface="Century Gothic" panose="020B0502020202020204" pitchFamily="34" charset="0"/>
                <a:cs typeface="Arial"/>
              </a:rPr>
              <a:t>in the workplace </a:t>
            </a:r>
            <a:r>
              <a:rPr lang="en-AU" sz="1600" spc="-5" dirty="0" smtClean="0">
                <a:latin typeface="Century Gothic" panose="020B0502020202020204" pitchFamily="34" charset="0"/>
                <a:cs typeface="Arial"/>
              </a:rPr>
              <a:t>, proper</a:t>
            </a:r>
            <a:r>
              <a:rPr sz="1600" spc="-5" dirty="0" err="1" smtClean="0">
                <a:latin typeface="Century Gothic" panose="020B0502020202020204" pitchFamily="34" charset="0"/>
                <a:cs typeface="Arial"/>
              </a:rPr>
              <a:t>ly</a:t>
            </a:r>
            <a:r>
              <a:rPr sz="1600" spc="-5" dirty="0" smtClean="0">
                <a:latin typeface="Century Gothic" panose="020B0502020202020204" pitchFamily="34" charset="0"/>
                <a:cs typeface="Arial"/>
              </a:rPr>
              <a:t> understand </a:t>
            </a:r>
            <a:r>
              <a:rPr sz="1600" spc="-5" dirty="0">
                <a:latin typeface="Century Gothic" panose="020B0502020202020204" pitchFamily="34" charset="0"/>
                <a:cs typeface="Arial"/>
              </a:rPr>
              <a:t>the real </a:t>
            </a:r>
            <a:r>
              <a:rPr sz="1600" spc="-5" dirty="0" smtClean="0">
                <a:latin typeface="Century Gothic" panose="020B0502020202020204" pitchFamily="34" charset="0"/>
                <a:cs typeface="Arial"/>
              </a:rPr>
              <a:t>risks</a:t>
            </a:r>
            <a:r>
              <a:rPr lang="en-AU" sz="1600" spc="-5" dirty="0" smtClean="0">
                <a:latin typeface="Century Gothic" panose="020B0502020202020204" pitchFamily="34" charset="0"/>
                <a:cs typeface="Arial"/>
              </a:rPr>
              <a:t>, t</a:t>
            </a:r>
            <a:r>
              <a:rPr sz="1600" spc="-5" dirty="0" smtClean="0">
                <a:latin typeface="Century Gothic" panose="020B0502020202020204" pitchFamily="34" charset="0"/>
                <a:cs typeface="Arial"/>
              </a:rPr>
              <a:t>hen  control </a:t>
            </a:r>
            <a:r>
              <a:rPr sz="1600" spc="-5" dirty="0">
                <a:latin typeface="Century Gothic" panose="020B0502020202020204" pitchFamily="34" charset="0"/>
                <a:cs typeface="Arial"/>
              </a:rPr>
              <a:t>their exposures </a:t>
            </a:r>
            <a:r>
              <a:rPr sz="1600" dirty="0">
                <a:latin typeface="Century Gothic" panose="020B0502020202020204" pitchFamily="34" charset="0"/>
                <a:cs typeface="Arial"/>
              </a:rPr>
              <a:t>to</a:t>
            </a:r>
            <a:r>
              <a:rPr sz="1600" spc="-145" dirty="0">
                <a:latin typeface="Century Gothic" panose="020B0502020202020204" pitchFamily="34" charset="0"/>
                <a:cs typeface="Arial"/>
              </a:rPr>
              <a:t> </a:t>
            </a:r>
            <a:r>
              <a:rPr sz="1600" spc="-5" dirty="0">
                <a:latin typeface="Century Gothic" panose="020B0502020202020204" pitchFamily="34" charset="0"/>
                <a:cs typeface="Arial"/>
              </a:rPr>
              <a:t>them.</a:t>
            </a:r>
            <a:endParaRPr sz="1600" dirty="0">
              <a:latin typeface="Century Gothic" panose="020B0502020202020204" pitchFamily="34" charset="0"/>
              <a:cs typeface="Arial"/>
            </a:endParaRPr>
          </a:p>
          <a:p>
            <a:pPr marL="12700" marR="77470">
              <a:lnSpc>
                <a:spcPct val="114399"/>
              </a:lnSpc>
            </a:pPr>
            <a:endParaRPr lang="en-AU" sz="1600" dirty="0" smtClean="0">
              <a:latin typeface="Century Gothic" panose="020B0502020202020204" pitchFamily="34" charset="0"/>
              <a:cs typeface="Aria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7487" y="4663024"/>
            <a:ext cx="3163887"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5826" y="508000"/>
            <a:ext cx="6725765" cy="323165"/>
          </a:xfrm>
        </p:spPr>
        <p:txBody>
          <a:bodyPr/>
          <a:lstStyle/>
          <a:p>
            <a:r>
              <a:rPr lang="en-AU" b="1" dirty="0" smtClean="0"/>
              <a:t>That’s where Occupational Hygienists come in!</a:t>
            </a:r>
            <a:endParaRPr lang="en-AU" b="1" dirty="0"/>
          </a:p>
        </p:txBody>
      </p:sp>
      <p:sp>
        <p:nvSpPr>
          <p:cNvPr id="6" name="Text Placeholder 5"/>
          <p:cNvSpPr>
            <a:spLocks noGrp="1"/>
          </p:cNvSpPr>
          <p:nvPr>
            <p:ph type="body" idx="1"/>
          </p:nvPr>
        </p:nvSpPr>
        <p:spPr>
          <a:xfrm>
            <a:off x="273050" y="1879600"/>
            <a:ext cx="6772782" cy="4985980"/>
          </a:xfrm>
        </p:spPr>
        <p:txBody>
          <a:bodyPr/>
          <a:lstStyle/>
          <a:p>
            <a:r>
              <a:rPr lang="en-US" kern="1200" dirty="0" smtClean="0">
                <a:solidFill>
                  <a:srgbClr val="298199"/>
                </a:solidFill>
                <a:latin typeface="Century Gothic"/>
                <a:cs typeface="Century Gothic"/>
              </a:rPr>
              <a:t>Occupational </a:t>
            </a:r>
            <a:r>
              <a:rPr lang="en-US" kern="1200" dirty="0">
                <a:solidFill>
                  <a:srgbClr val="298199"/>
                </a:solidFill>
                <a:latin typeface="Century Gothic"/>
                <a:cs typeface="Century Gothic"/>
              </a:rPr>
              <a:t>hygiene is </a:t>
            </a:r>
            <a:r>
              <a:rPr lang="en-US" kern="1200" dirty="0" smtClean="0">
                <a:solidFill>
                  <a:srgbClr val="298199"/>
                </a:solidFill>
                <a:latin typeface="Century Gothic"/>
                <a:cs typeface="Century Gothic"/>
              </a:rPr>
              <a:t>the: </a:t>
            </a:r>
            <a:r>
              <a:rPr lang="en-US" kern="1200" dirty="0">
                <a:solidFill>
                  <a:srgbClr val="298199"/>
                </a:solidFill>
                <a:latin typeface="Century Gothic"/>
                <a:cs typeface="Century Gothic"/>
              </a:rPr>
              <a:t> </a:t>
            </a:r>
            <a:endParaRPr lang="en-US" kern="1200" dirty="0" smtClean="0">
              <a:solidFill>
                <a:srgbClr val="298199"/>
              </a:solidFill>
              <a:latin typeface="Century Gothic"/>
              <a:cs typeface="Century Gothic"/>
            </a:endParaRPr>
          </a:p>
          <a:p>
            <a:pPr marL="285750" indent="-285750">
              <a:buFont typeface="Arial" panose="020B0604020202020204" pitchFamily="34" charset="0"/>
              <a:buChar char="•"/>
            </a:pPr>
            <a:r>
              <a:rPr lang="en-US" kern="1200" dirty="0" smtClean="0">
                <a:solidFill>
                  <a:srgbClr val="298199"/>
                </a:solidFill>
                <a:latin typeface="Century Gothic"/>
                <a:cs typeface="Century Gothic"/>
                <a:hlinkClick r:id="rId2" tooltip="Anticipate, recognize, evaluate, control, and confirm"/>
              </a:rPr>
              <a:t>Anticipation</a:t>
            </a:r>
          </a:p>
          <a:p>
            <a:pPr marL="285750" indent="-285750">
              <a:buFont typeface="Arial" panose="020B0604020202020204" pitchFamily="34" charset="0"/>
              <a:buChar char="•"/>
            </a:pPr>
            <a:r>
              <a:rPr lang="en-US" kern="1200" dirty="0" smtClean="0">
                <a:solidFill>
                  <a:srgbClr val="298199"/>
                </a:solidFill>
                <a:latin typeface="Century Gothic"/>
                <a:cs typeface="Century Gothic"/>
                <a:hlinkClick r:id="rId2" tooltip="Anticipate, recognize, evaluate, control, and confirm"/>
              </a:rPr>
              <a:t>Recognition</a:t>
            </a:r>
          </a:p>
          <a:p>
            <a:pPr marL="285750" indent="-285750">
              <a:buFont typeface="Arial" panose="020B0604020202020204" pitchFamily="34" charset="0"/>
              <a:buChar char="•"/>
            </a:pPr>
            <a:r>
              <a:rPr lang="en-US" kern="1200" dirty="0" smtClean="0">
                <a:solidFill>
                  <a:srgbClr val="298199"/>
                </a:solidFill>
                <a:latin typeface="Century Gothic"/>
                <a:cs typeface="Century Gothic"/>
                <a:hlinkClick r:id="rId2" tooltip="Anticipate, recognize, evaluate, control, and confirm"/>
              </a:rPr>
              <a:t>Evaluation</a:t>
            </a:r>
          </a:p>
          <a:p>
            <a:pPr marL="285750" indent="-285750">
              <a:buFont typeface="Arial" panose="020B0604020202020204" pitchFamily="34" charset="0"/>
              <a:buChar char="•"/>
            </a:pPr>
            <a:r>
              <a:rPr lang="en-US" kern="1200" dirty="0" smtClean="0">
                <a:solidFill>
                  <a:srgbClr val="298199"/>
                </a:solidFill>
                <a:latin typeface="Century Gothic"/>
                <a:cs typeface="Century Gothic"/>
                <a:hlinkClick r:id="rId2" tooltip="Anticipate, recognize, evaluate, control, and confirm"/>
              </a:rPr>
              <a:t>Control, and</a:t>
            </a:r>
          </a:p>
          <a:p>
            <a:pPr marL="285750" indent="-285750">
              <a:buFont typeface="Arial" panose="020B0604020202020204" pitchFamily="34" charset="0"/>
              <a:buChar char="•"/>
            </a:pPr>
            <a:r>
              <a:rPr lang="en-US" kern="1200" dirty="0">
                <a:solidFill>
                  <a:srgbClr val="298199"/>
                </a:solidFill>
                <a:latin typeface="Century Gothic"/>
                <a:cs typeface="Century Gothic"/>
                <a:hlinkClick r:id="rId2" tooltip="Anticipate, recognize, evaluate, control, and confirm"/>
              </a:rPr>
              <a:t>C</a:t>
            </a:r>
            <a:r>
              <a:rPr lang="en-US" kern="1200" dirty="0" smtClean="0">
                <a:solidFill>
                  <a:srgbClr val="298199"/>
                </a:solidFill>
                <a:latin typeface="Century Gothic"/>
                <a:cs typeface="Century Gothic"/>
                <a:hlinkClick r:id="rId2" tooltip="Anticipate, recognize, evaluate, control, and confirm"/>
              </a:rPr>
              <a:t>onfirmation</a:t>
            </a:r>
            <a:r>
              <a:rPr lang="en-US" u="sng" kern="1200" dirty="0">
                <a:solidFill>
                  <a:srgbClr val="0000FF"/>
                </a:solidFill>
                <a:latin typeface="Century Gothic"/>
                <a:cs typeface="Century Gothic"/>
              </a:rPr>
              <a:t> of protection from </a:t>
            </a:r>
            <a:r>
              <a:rPr lang="en-US" kern="1200" dirty="0" smtClean="0">
                <a:solidFill>
                  <a:srgbClr val="298199"/>
                </a:solidFill>
                <a:latin typeface="Century Gothic"/>
                <a:cs typeface="Century Gothic"/>
              </a:rPr>
              <a:t>…</a:t>
            </a:r>
          </a:p>
          <a:p>
            <a:endParaRPr lang="en-US" kern="1200" dirty="0" smtClean="0">
              <a:solidFill>
                <a:srgbClr val="298199"/>
              </a:solidFill>
              <a:latin typeface="Century Gothic"/>
              <a:cs typeface="Century Gothic"/>
            </a:endParaRPr>
          </a:p>
          <a:p>
            <a:r>
              <a:rPr lang="en-US" kern="1200" dirty="0" smtClean="0">
                <a:solidFill>
                  <a:srgbClr val="298199"/>
                </a:solidFill>
                <a:latin typeface="Century Gothic"/>
                <a:cs typeface="Century Gothic"/>
              </a:rPr>
              <a:t>…hazards </a:t>
            </a:r>
            <a:r>
              <a:rPr lang="en-US" kern="1200" dirty="0">
                <a:solidFill>
                  <a:srgbClr val="298199"/>
                </a:solidFill>
                <a:latin typeface="Century Gothic"/>
                <a:cs typeface="Century Gothic"/>
              </a:rPr>
              <a:t>at work that may result in injury, illness, or affect the well being of workers.</a:t>
            </a:r>
          </a:p>
          <a:p>
            <a:endParaRPr lang="en-US" kern="1200" dirty="0">
              <a:solidFill>
                <a:srgbClr val="298199"/>
              </a:solidFill>
              <a:latin typeface="Century Gothic"/>
              <a:cs typeface="Century Gothic"/>
            </a:endParaRPr>
          </a:p>
          <a:p>
            <a:r>
              <a:rPr lang="en-US" kern="1200" dirty="0" smtClean="0">
                <a:solidFill>
                  <a:srgbClr val="298199"/>
                </a:solidFill>
                <a:latin typeface="Century Gothic"/>
                <a:cs typeface="Century Gothic"/>
              </a:rPr>
              <a:t>Occupational </a:t>
            </a:r>
            <a:r>
              <a:rPr lang="en-US" kern="1200" dirty="0">
                <a:solidFill>
                  <a:srgbClr val="298199"/>
                </a:solidFill>
                <a:latin typeface="Century Gothic"/>
                <a:cs typeface="Century Gothic"/>
              </a:rPr>
              <a:t>hygienists use their scientific knowledge, skills and experience to champion the protection of workers from the hazardous chemicals and other agents they have to work with</a:t>
            </a:r>
            <a:r>
              <a:rPr lang="en-US" kern="1200" dirty="0" smtClean="0">
                <a:solidFill>
                  <a:srgbClr val="298199"/>
                </a:solidFill>
                <a:latin typeface="Century Gothic"/>
                <a:cs typeface="Century Gothic"/>
              </a:rPr>
              <a:t>.</a:t>
            </a:r>
          </a:p>
          <a:p>
            <a:endParaRPr lang="en-US" i="1" kern="1200" dirty="0">
              <a:solidFill>
                <a:srgbClr val="298199"/>
              </a:solidFill>
              <a:latin typeface="Century Gothic"/>
              <a:cs typeface="Century Gothic"/>
            </a:endParaRPr>
          </a:p>
          <a:p>
            <a:r>
              <a:rPr lang="en-US" i="1" kern="1200" dirty="0" smtClean="0">
                <a:solidFill>
                  <a:srgbClr val="298199"/>
                </a:solidFill>
                <a:latin typeface="Century Gothic"/>
                <a:cs typeface="Century Gothic"/>
              </a:rPr>
              <a:t>“We </a:t>
            </a:r>
            <a:r>
              <a:rPr lang="en-US" i="1" kern="1200" dirty="0">
                <a:solidFill>
                  <a:srgbClr val="298199"/>
                </a:solidFill>
                <a:latin typeface="Century Gothic"/>
                <a:cs typeface="Century Gothic"/>
              </a:rPr>
              <a:t>want Australian workers to be able to go home safely at the end of each day to their family and </a:t>
            </a:r>
            <a:r>
              <a:rPr lang="en-US" i="1" kern="1200" dirty="0" smtClean="0">
                <a:solidFill>
                  <a:srgbClr val="298199"/>
                </a:solidFill>
                <a:latin typeface="Century Gothic"/>
                <a:cs typeface="Century Gothic"/>
              </a:rPr>
              <a:t>friends”.</a:t>
            </a:r>
            <a:endParaRPr lang="en-US" i="1" kern="1200" dirty="0">
              <a:solidFill>
                <a:srgbClr val="298199"/>
              </a:solidFill>
              <a:latin typeface="Century Gothic"/>
              <a:cs typeface="Century Gothic"/>
            </a:endParaRPr>
          </a:p>
          <a:p>
            <a:endParaRPr lang="en-AU" dirty="0"/>
          </a:p>
        </p:txBody>
      </p:sp>
    </p:spTree>
    <p:extLst>
      <p:ext uri="{BB962C8B-B14F-4D97-AF65-F5344CB8AC3E}">
        <p14:creationId xmlns:p14="http://schemas.microsoft.com/office/powerpoint/2010/main" val="1628344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7850" y="2413000"/>
            <a:ext cx="6025705" cy="4524315"/>
          </a:xfrm>
          <a:prstGeom prst="rect">
            <a:avLst/>
          </a:prstGeom>
        </p:spPr>
        <p:txBody>
          <a:bodyPr wrap="square">
            <a:spAutoFit/>
          </a:bodyPr>
          <a:lstStyle/>
          <a:p>
            <a:r>
              <a:rPr lang="en-AU" i="1" dirty="0" smtClean="0">
                <a:solidFill>
                  <a:srgbClr val="298199"/>
                </a:solidFill>
                <a:latin typeface="Century Gothic"/>
                <a:cs typeface="Century Gothic"/>
              </a:rPr>
              <a:t>Aimed at promoting exposure control to prevent disease, Breathe Freely Australia is a combination of:</a:t>
            </a:r>
          </a:p>
          <a:p>
            <a:endParaRPr lang="en-AU" dirty="0">
              <a:solidFill>
                <a:srgbClr val="298199"/>
              </a:solidFill>
              <a:latin typeface="Century Gothic"/>
              <a:cs typeface="Century Gothic"/>
            </a:endParaRPr>
          </a:p>
          <a:p>
            <a:r>
              <a:rPr lang="en-AU" b="1" dirty="0" smtClean="0">
                <a:solidFill>
                  <a:srgbClr val="298199"/>
                </a:solidFill>
                <a:latin typeface="Century Gothic"/>
                <a:cs typeface="Century Gothic"/>
              </a:rPr>
              <a:t>Web based resources:</a:t>
            </a:r>
            <a:endParaRPr lang="en-AU" b="1" dirty="0">
              <a:solidFill>
                <a:srgbClr val="298199"/>
              </a:solidFill>
              <a:latin typeface="Century Gothic"/>
              <a:cs typeface="Century Gothic"/>
            </a:endParaRPr>
          </a:p>
          <a:p>
            <a:pPr marL="285750" indent="-285750">
              <a:buFont typeface="Arial" panose="020B0604020202020204" pitchFamily="34" charset="0"/>
              <a:buChar char="•"/>
            </a:pPr>
            <a:r>
              <a:rPr lang="en-AU" dirty="0">
                <a:solidFill>
                  <a:srgbClr val="298199"/>
                </a:solidFill>
                <a:latin typeface="Century Gothic"/>
                <a:cs typeface="Century Gothic"/>
              </a:rPr>
              <a:t>Toolboxes</a:t>
            </a:r>
          </a:p>
          <a:p>
            <a:pPr marL="285750" indent="-285750">
              <a:buFont typeface="Arial" panose="020B0604020202020204" pitchFamily="34" charset="0"/>
              <a:buChar char="•"/>
            </a:pPr>
            <a:r>
              <a:rPr lang="en-AU" dirty="0">
                <a:solidFill>
                  <a:srgbClr val="298199"/>
                </a:solidFill>
                <a:latin typeface="Century Gothic"/>
                <a:cs typeface="Century Gothic"/>
              </a:rPr>
              <a:t>Checklists</a:t>
            </a:r>
          </a:p>
          <a:p>
            <a:pPr marL="285750" indent="-285750">
              <a:buFont typeface="Arial" panose="020B0604020202020204" pitchFamily="34" charset="0"/>
              <a:buChar char="•"/>
            </a:pPr>
            <a:r>
              <a:rPr lang="en-AU" dirty="0">
                <a:solidFill>
                  <a:srgbClr val="298199"/>
                </a:solidFill>
                <a:latin typeface="Century Gothic"/>
                <a:cs typeface="Century Gothic"/>
              </a:rPr>
              <a:t>Industry fact sheets</a:t>
            </a:r>
          </a:p>
          <a:p>
            <a:pPr marL="285750" indent="-285750">
              <a:buFont typeface="Arial" panose="020B0604020202020204" pitchFamily="34" charset="0"/>
              <a:buChar char="•"/>
            </a:pPr>
            <a:r>
              <a:rPr lang="en-AU" dirty="0">
                <a:solidFill>
                  <a:srgbClr val="298199"/>
                </a:solidFill>
                <a:latin typeface="Century Gothic"/>
                <a:cs typeface="Century Gothic"/>
              </a:rPr>
              <a:t>Case studies</a:t>
            </a:r>
          </a:p>
          <a:p>
            <a:pPr marL="285750" indent="-285750">
              <a:buFont typeface="Arial" panose="020B0604020202020204" pitchFamily="34" charset="0"/>
              <a:buChar char="•"/>
            </a:pPr>
            <a:r>
              <a:rPr lang="en-AU" dirty="0">
                <a:solidFill>
                  <a:srgbClr val="298199"/>
                </a:solidFill>
                <a:latin typeface="Century Gothic"/>
                <a:cs typeface="Century Gothic"/>
              </a:rPr>
              <a:t>Examples of best practice</a:t>
            </a:r>
          </a:p>
          <a:p>
            <a:endParaRPr lang="en-AU" dirty="0">
              <a:solidFill>
                <a:srgbClr val="298199"/>
              </a:solidFill>
              <a:latin typeface="Century Gothic"/>
              <a:cs typeface="Century Gothic"/>
            </a:endParaRPr>
          </a:p>
          <a:p>
            <a:r>
              <a:rPr lang="en-AU" b="1" dirty="0">
                <a:solidFill>
                  <a:srgbClr val="298199"/>
                </a:solidFill>
                <a:latin typeface="Century Gothic"/>
                <a:cs typeface="Century Gothic"/>
              </a:rPr>
              <a:t>Roadshows:</a:t>
            </a:r>
          </a:p>
          <a:p>
            <a:pPr marL="285750" indent="-285750">
              <a:buFont typeface="Arial" panose="020B0604020202020204" pitchFamily="34" charset="0"/>
              <a:buChar char="•"/>
            </a:pPr>
            <a:r>
              <a:rPr lang="en-AU" dirty="0">
                <a:solidFill>
                  <a:srgbClr val="298199"/>
                </a:solidFill>
                <a:latin typeface="Century Gothic"/>
                <a:cs typeface="Century Gothic"/>
              </a:rPr>
              <a:t>AIOH</a:t>
            </a:r>
          </a:p>
          <a:p>
            <a:pPr marL="285750" indent="-285750">
              <a:buFont typeface="Arial" panose="020B0604020202020204" pitchFamily="34" charset="0"/>
              <a:buChar char="•"/>
            </a:pPr>
            <a:r>
              <a:rPr lang="en-AU" dirty="0">
                <a:solidFill>
                  <a:srgbClr val="298199"/>
                </a:solidFill>
                <a:latin typeface="Century Gothic"/>
                <a:cs typeface="Century Gothic"/>
              </a:rPr>
              <a:t>Regulator</a:t>
            </a:r>
          </a:p>
          <a:p>
            <a:pPr marL="285750" indent="-285750">
              <a:buFont typeface="Arial" panose="020B0604020202020204" pitchFamily="34" charset="0"/>
              <a:buChar char="•"/>
            </a:pPr>
            <a:r>
              <a:rPr lang="en-AU" dirty="0" smtClean="0">
                <a:solidFill>
                  <a:srgbClr val="298199"/>
                </a:solidFill>
                <a:latin typeface="Century Gothic"/>
                <a:cs typeface="Century Gothic"/>
              </a:rPr>
              <a:t>Industry</a:t>
            </a:r>
          </a:p>
          <a:p>
            <a:pPr marL="285750" indent="-285750">
              <a:buFont typeface="Arial" panose="020B0604020202020204" pitchFamily="34" charset="0"/>
              <a:buChar char="•"/>
            </a:pPr>
            <a:r>
              <a:rPr lang="en-AU" dirty="0" smtClean="0">
                <a:solidFill>
                  <a:srgbClr val="298199"/>
                </a:solidFill>
                <a:latin typeface="Century Gothic"/>
                <a:cs typeface="Century Gothic"/>
              </a:rPr>
              <a:t>Controls</a:t>
            </a:r>
            <a:endParaRPr lang="en-AU" dirty="0">
              <a:solidFill>
                <a:srgbClr val="298199"/>
              </a:solidFill>
              <a:latin typeface="Century Gothic"/>
              <a:cs typeface="Century Gothic"/>
            </a:endParaRPr>
          </a:p>
          <a:p>
            <a:pPr marL="285750" indent="-285750">
              <a:buFont typeface="Arial" panose="020B0604020202020204" pitchFamily="34" charset="0"/>
              <a:buChar char="•"/>
            </a:pPr>
            <a:r>
              <a:rPr lang="en-AU" dirty="0">
                <a:solidFill>
                  <a:srgbClr val="298199"/>
                </a:solidFill>
                <a:latin typeface="Century Gothic"/>
                <a:cs typeface="Century Gothic"/>
              </a:rPr>
              <a:t>Best practice or case </a:t>
            </a:r>
            <a:r>
              <a:rPr lang="en-AU" dirty="0" smtClean="0">
                <a:solidFill>
                  <a:srgbClr val="298199"/>
                </a:solidFill>
                <a:latin typeface="Century Gothic"/>
                <a:cs typeface="Century Gothic"/>
              </a:rPr>
              <a:t>study</a:t>
            </a:r>
            <a:endParaRPr lang="en-AU" dirty="0">
              <a:solidFill>
                <a:srgbClr val="298199"/>
              </a:solidFill>
              <a:latin typeface="Century Gothic"/>
              <a:cs typeface="Century Gothic"/>
            </a:endParaRPr>
          </a:p>
        </p:txBody>
      </p:sp>
      <p:pic>
        <p:nvPicPr>
          <p:cNvPr id="3" name="Picture 2">
            <a:extLst>
              <a:ext uri="{FF2B5EF4-FFF2-40B4-BE49-F238E27FC236}">
                <a16:creationId xmlns:a16="http://schemas.microsoft.com/office/drawing/2014/main" xmlns="" id="{0C54C385-C183-4B9F-AF80-1AA422E7D9D1}"/>
              </a:ext>
            </a:extLst>
          </p:cNvPr>
          <p:cNvPicPr>
            <a:picLocks noChangeAspect="1"/>
          </p:cNvPicPr>
          <p:nvPr/>
        </p:nvPicPr>
        <p:blipFill>
          <a:blip r:embed="rId2"/>
          <a:stretch>
            <a:fillRect/>
          </a:stretch>
        </p:blipFill>
        <p:spPr>
          <a:xfrm>
            <a:off x="3473450" y="670165"/>
            <a:ext cx="2246122" cy="447435"/>
          </a:xfrm>
          <a:prstGeom prst="rect">
            <a:avLst/>
          </a:prstGeom>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50" y="233379"/>
            <a:ext cx="3200400" cy="1059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49250" y="1651000"/>
            <a:ext cx="6705600" cy="523220"/>
          </a:xfrm>
          <a:prstGeom prst="rect">
            <a:avLst/>
          </a:prstGeom>
          <a:noFill/>
        </p:spPr>
        <p:txBody>
          <a:bodyPr wrap="square" rtlCol="0">
            <a:spAutoFit/>
          </a:bodyPr>
          <a:lstStyle/>
          <a:p>
            <a:r>
              <a:rPr lang="en-AU" sz="2800" b="1" dirty="0">
                <a:solidFill>
                  <a:srgbClr val="298199"/>
                </a:solidFill>
                <a:latin typeface="Century Gothic"/>
                <a:ea typeface="+mj-ea"/>
                <a:cs typeface="Century Gothic"/>
              </a:rPr>
              <a:t>Breathe Freely Program</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54650" y="4165600"/>
            <a:ext cx="1905000" cy="129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64250" y="5725949"/>
            <a:ext cx="944785" cy="1180981"/>
          </a:xfrm>
          <a:prstGeom prst="rect">
            <a:avLst/>
          </a:prstGeom>
        </p:spPr>
      </p:pic>
    </p:spTree>
    <p:extLst>
      <p:ext uri="{BB962C8B-B14F-4D97-AF65-F5344CB8AC3E}">
        <p14:creationId xmlns:p14="http://schemas.microsoft.com/office/powerpoint/2010/main" val="535725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2"/>
          <p:cNvSpPr/>
          <p:nvPr/>
        </p:nvSpPr>
        <p:spPr>
          <a:xfrm>
            <a:off x="34357" y="6645657"/>
            <a:ext cx="1487423" cy="923543"/>
          </a:xfrm>
          <a:prstGeom prst="rect">
            <a:avLst/>
          </a:prstGeom>
          <a:blipFill>
            <a:blip r:embed="rId2" cstate="print"/>
            <a:stretch>
              <a:fillRect/>
            </a:stretch>
          </a:blipFill>
        </p:spPr>
        <p:txBody>
          <a:bodyPr wrap="square" lIns="0" tIns="0" rIns="0" bIns="0" rtlCol="0"/>
          <a:lstStyle/>
          <a:p>
            <a:endParaRPr/>
          </a:p>
        </p:txBody>
      </p:sp>
      <p:sp>
        <p:nvSpPr>
          <p:cNvPr id="2" name="Title 1"/>
          <p:cNvSpPr>
            <a:spLocks noGrp="1"/>
          </p:cNvSpPr>
          <p:nvPr>
            <p:ph type="title"/>
          </p:nvPr>
        </p:nvSpPr>
        <p:spPr>
          <a:xfrm>
            <a:off x="415367" y="421644"/>
            <a:ext cx="6725765" cy="430887"/>
          </a:xfrm>
        </p:spPr>
        <p:txBody>
          <a:bodyPr/>
          <a:lstStyle/>
          <a:p>
            <a:r>
              <a:rPr lang="en-AU" sz="2800" b="1" dirty="0" smtClean="0"/>
              <a:t>Breathe Freely Australia Engagement</a:t>
            </a:r>
            <a:endParaRPr lang="en-AU" sz="2800" b="1" dirty="0"/>
          </a:p>
        </p:txBody>
      </p:sp>
      <p:sp>
        <p:nvSpPr>
          <p:cNvPr id="16" name="Text Placeholder 2"/>
          <p:cNvSpPr>
            <a:spLocks noGrp="1"/>
          </p:cNvSpPr>
          <p:nvPr>
            <p:ph type="body" idx="1"/>
          </p:nvPr>
        </p:nvSpPr>
        <p:spPr>
          <a:xfrm>
            <a:off x="273050" y="1117600"/>
            <a:ext cx="6772782" cy="5616922"/>
          </a:xfrm>
        </p:spPr>
        <p:txBody>
          <a:bodyPr/>
          <a:lstStyle/>
          <a:p>
            <a:r>
              <a:rPr lang="en-AU" b="1" i="1" dirty="0" smtClean="0">
                <a:solidFill>
                  <a:srgbClr val="298199"/>
                </a:solidFill>
                <a:latin typeface="Century Gothic"/>
                <a:cs typeface="Century Gothic"/>
              </a:rPr>
              <a:t>Building on the Construction and Manufacturing themes developed by the BOHS to include:</a:t>
            </a:r>
          </a:p>
          <a:p>
            <a:pPr marL="742950" lvl="1" indent="-285750">
              <a:buFont typeface="Arial" panose="020B0604020202020204" pitchFamily="34" charset="0"/>
              <a:buChar char="•"/>
            </a:pPr>
            <a:r>
              <a:rPr lang="en-AU" b="1" dirty="0">
                <a:solidFill>
                  <a:srgbClr val="298199"/>
                </a:solidFill>
                <a:latin typeface="Century Gothic"/>
                <a:cs typeface="Century Gothic"/>
              </a:rPr>
              <a:t>Industry Themes</a:t>
            </a:r>
          </a:p>
          <a:p>
            <a:pPr marL="1200150" lvl="2" indent="-285750">
              <a:buFont typeface="Arial" panose="020B0604020202020204" pitchFamily="34" charset="0"/>
              <a:buChar char="•"/>
            </a:pPr>
            <a:r>
              <a:rPr lang="en-AU" sz="1600" dirty="0">
                <a:solidFill>
                  <a:srgbClr val="298199"/>
                </a:solidFill>
                <a:latin typeface="Century Gothic"/>
                <a:cs typeface="Century Gothic"/>
              </a:rPr>
              <a:t>Mining</a:t>
            </a:r>
          </a:p>
          <a:p>
            <a:pPr marL="1200150" lvl="2" indent="-285750">
              <a:buFont typeface="Arial" panose="020B0604020202020204" pitchFamily="34" charset="0"/>
              <a:buChar char="•"/>
            </a:pPr>
            <a:r>
              <a:rPr lang="en-AU" sz="1600" dirty="0">
                <a:solidFill>
                  <a:srgbClr val="298199"/>
                </a:solidFill>
                <a:latin typeface="Century Gothic"/>
                <a:cs typeface="Century Gothic"/>
              </a:rPr>
              <a:t>Engineered stone</a:t>
            </a:r>
          </a:p>
          <a:p>
            <a:pPr marL="1200150" lvl="2" indent="-285750">
              <a:buFont typeface="Arial" panose="020B0604020202020204" pitchFamily="34" charset="0"/>
              <a:buChar char="•"/>
            </a:pPr>
            <a:r>
              <a:rPr lang="en-AU" sz="1600" dirty="0">
                <a:solidFill>
                  <a:srgbClr val="298199"/>
                </a:solidFill>
                <a:latin typeface="Century Gothic"/>
                <a:cs typeface="Century Gothic"/>
              </a:rPr>
              <a:t>Construction</a:t>
            </a:r>
          </a:p>
          <a:p>
            <a:pPr marL="1200150" lvl="2" indent="-285750">
              <a:spcAft>
                <a:spcPts val="1200"/>
              </a:spcAft>
              <a:buFont typeface="Arial" panose="020B0604020202020204" pitchFamily="34" charset="0"/>
              <a:buChar char="•"/>
            </a:pPr>
            <a:r>
              <a:rPr lang="en-AU" sz="1600" dirty="0" smtClean="0">
                <a:solidFill>
                  <a:srgbClr val="298199"/>
                </a:solidFill>
                <a:latin typeface="Century Gothic"/>
                <a:cs typeface="Century Gothic"/>
              </a:rPr>
              <a:t>Manufacturing</a:t>
            </a:r>
            <a:endParaRPr lang="en-AU" sz="1600" dirty="0">
              <a:solidFill>
                <a:srgbClr val="298199"/>
              </a:solidFill>
              <a:latin typeface="Century Gothic"/>
              <a:cs typeface="Century Gothic"/>
            </a:endParaRPr>
          </a:p>
          <a:p>
            <a:r>
              <a:rPr lang="en-AU" b="1" dirty="0" smtClean="0">
                <a:solidFill>
                  <a:srgbClr val="298199"/>
                </a:solidFill>
                <a:latin typeface="Century Gothic"/>
                <a:cs typeface="Century Gothic"/>
              </a:rPr>
              <a:t>AIOH is engaging with</a:t>
            </a:r>
          </a:p>
          <a:p>
            <a:pPr marL="742950" lvl="1" indent="-285750">
              <a:buFont typeface="Arial" panose="020B0604020202020204" pitchFamily="34" charset="0"/>
              <a:buChar char="•"/>
            </a:pPr>
            <a:r>
              <a:rPr lang="en-AU" sz="1600" b="1" dirty="0" smtClean="0">
                <a:solidFill>
                  <a:srgbClr val="298199"/>
                </a:solidFill>
                <a:latin typeface="Century Gothic"/>
                <a:cs typeface="Century Gothic"/>
              </a:rPr>
              <a:t>Government</a:t>
            </a:r>
            <a:endParaRPr lang="en-AU" sz="1600" dirty="0">
              <a:solidFill>
                <a:srgbClr val="298199"/>
              </a:solidFill>
              <a:latin typeface="Century Gothic"/>
              <a:cs typeface="Century Gothic"/>
            </a:endParaRPr>
          </a:p>
          <a:p>
            <a:pPr marL="742950" lvl="1" indent="-285750">
              <a:buFont typeface="Arial" panose="020B0604020202020204" pitchFamily="34" charset="0"/>
              <a:buChar char="•"/>
            </a:pPr>
            <a:r>
              <a:rPr lang="en-AU" sz="1600" b="1" dirty="0">
                <a:solidFill>
                  <a:srgbClr val="298199"/>
                </a:solidFill>
                <a:latin typeface="Century Gothic"/>
                <a:cs typeface="Century Gothic"/>
              </a:rPr>
              <a:t>Industry </a:t>
            </a:r>
            <a:r>
              <a:rPr lang="en-AU" sz="1600" b="1" dirty="0" smtClean="0">
                <a:solidFill>
                  <a:srgbClr val="298199"/>
                </a:solidFill>
                <a:latin typeface="Century Gothic"/>
                <a:cs typeface="Century Gothic"/>
              </a:rPr>
              <a:t>Groups</a:t>
            </a:r>
            <a:endParaRPr lang="en-AU" sz="1600" dirty="0">
              <a:solidFill>
                <a:srgbClr val="298199"/>
              </a:solidFill>
              <a:latin typeface="Century Gothic"/>
              <a:cs typeface="Century Gothic"/>
            </a:endParaRPr>
          </a:p>
          <a:p>
            <a:pPr marL="742950" lvl="1" indent="-285750">
              <a:buFont typeface="Arial" panose="020B0604020202020204" pitchFamily="34" charset="0"/>
              <a:buChar char="•"/>
            </a:pPr>
            <a:r>
              <a:rPr lang="en-AU" sz="1600" b="1" dirty="0">
                <a:solidFill>
                  <a:srgbClr val="298199"/>
                </a:solidFill>
                <a:latin typeface="Century Gothic"/>
                <a:cs typeface="Century Gothic"/>
              </a:rPr>
              <a:t>Employee based organisations </a:t>
            </a:r>
            <a:endParaRPr lang="en-AU" sz="1600" b="1" dirty="0" smtClean="0">
              <a:solidFill>
                <a:srgbClr val="298199"/>
              </a:solidFill>
              <a:latin typeface="Century Gothic"/>
              <a:cs typeface="Century Gothic"/>
            </a:endParaRPr>
          </a:p>
          <a:p>
            <a:pPr marL="742950" lvl="1" indent="-285750">
              <a:buFont typeface="Arial" panose="020B0604020202020204" pitchFamily="34" charset="0"/>
              <a:buChar char="•"/>
            </a:pPr>
            <a:r>
              <a:rPr lang="en-AU" sz="1600" b="1" dirty="0" smtClean="0">
                <a:solidFill>
                  <a:srgbClr val="298199"/>
                </a:solidFill>
                <a:latin typeface="Century Gothic"/>
                <a:cs typeface="Century Gothic"/>
              </a:rPr>
              <a:t>Other </a:t>
            </a:r>
            <a:r>
              <a:rPr lang="en-AU" sz="1600" b="1" dirty="0">
                <a:solidFill>
                  <a:srgbClr val="298199"/>
                </a:solidFill>
                <a:latin typeface="Century Gothic"/>
                <a:cs typeface="Century Gothic"/>
              </a:rPr>
              <a:t>professional </a:t>
            </a:r>
            <a:r>
              <a:rPr lang="en-AU" sz="1600" b="1" dirty="0" smtClean="0">
                <a:solidFill>
                  <a:srgbClr val="298199"/>
                </a:solidFill>
                <a:latin typeface="Century Gothic"/>
                <a:cs typeface="Century Gothic"/>
              </a:rPr>
              <a:t>Bodies</a:t>
            </a:r>
            <a:r>
              <a:rPr lang="en-AU" sz="1600" dirty="0" smtClean="0">
                <a:solidFill>
                  <a:srgbClr val="298199"/>
                </a:solidFill>
                <a:latin typeface="Century Gothic"/>
                <a:cs typeface="Century Gothic"/>
              </a:rPr>
              <a:t>(RACP, AFOEM, TSANZ)</a:t>
            </a:r>
          </a:p>
          <a:p>
            <a:pPr marL="742950" lvl="1" indent="-285750">
              <a:buFont typeface="Arial" panose="020B0604020202020204" pitchFamily="34" charset="0"/>
              <a:buChar char="•"/>
            </a:pPr>
            <a:r>
              <a:rPr lang="en-AU" sz="1600" b="1" dirty="0">
                <a:solidFill>
                  <a:srgbClr val="298199"/>
                </a:solidFill>
                <a:latin typeface="Century Gothic"/>
                <a:cs typeface="Century Gothic"/>
              </a:rPr>
              <a:t>Charities</a:t>
            </a:r>
            <a:r>
              <a:rPr lang="en-AU" sz="1600" dirty="0" smtClean="0">
                <a:solidFill>
                  <a:srgbClr val="298199"/>
                </a:solidFill>
                <a:latin typeface="Century Gothic"/>
                <a:cs typeface="Century Gothic"/>
              </a:rPr>
              <a:t>(Lung foundation, Cancer council)</a:t>
            </a:r>
          </a:p>
          <a:p>
            <a:pPr marL="742950" lvl="1" indent="-285750">
              <a:buFont typeface="Arial" panose="020B0604020202020204" pitchFamily="34" charset="0"/>
              <a:buChar char="•"/>
            </a:pPr>
            <a:endParaRPr lang="en-AU" sz="1600" dirty="0">
              <a:solidFill>
                <a:srgbClr val="298199"/>
              </a:solidFill>
              <a:latin typeface="Century Gothic"/>
              <a:cs typeface="Century Gothic"/>
            </a:endParaRPr>
          </a:p>
          <a:p>
            <a:pPr algn="ctr"/>
            <a:r>
              <a:rPr lang="en-AU" b="1" i="1" dirty="0" smtClean="0">
                <a:solidFill>
                  <a:srgbClr val="00B0F0"/>
                </a:solidFill>
                <a:latin typeface="Century Gothic"/>
                <a:cs typeface="Century Gothic"/>
              </a:rPr>
              <a:t>How you can help!!</a:t>
            </a:r>
            <a:endParaRPr lang="en-AU" dirty="0" smtClean="0">
              <a:solidFill>
                <a:srgbClr val="298199"/>
              </a:solidFill>
              <a:latin typeface="Century Gothic"/>
              <a:cs typeface="Century Gothic"/>
            </a:endParaRPr>
          </a:p>
          <a:p>
            <a:pPr marL="285750" indent="-285750">
              <a:spcAft>
                <a:spcPts val="600"/>
              </a:spcAft>
              <a:buFont typeface="Wingdings" panose="05000000000000000000" pitchFamily="2" charset="2"/>
              <a:buChar char="v"/>
            </a:pPr>
            <a:r>
              <a:rPr lang="en-AU" dirty="0" smtClean="0">
                <a:solidFill>
                  <a:srgbClr val="298199"/>
                </a:solidFill>
                <a:latin typeface="Century Gothic"/>
                <a:cs typeface="Century Gothic"/>
              </a:rPr>
              <a:t>Promote Breathe Freely Australia within your organisation</a:t>
            </a:r>
          </a:p>
          <a:p>
            <a:pPr marL="285750" indent="-285750">
              <a:spcAft>
                <a:spcPts val="600"/>
              </a:spcAft>
              <a:buFont typeface="Wingdings" panose="05000000000000000000" pitchFamily="2" charset="2"/>
              <a:buChar char="v"/>
            </a:pPr>
            <a:r>
              <a:rPr lang="en-AU" dirty="0" smtClean="0">
                <a:solidFill>
                  <a:srgbClr val="298199"/>
                </a:solidFill>
                <a:latin typeface="Century Gothic"/>
                <a:cs typeface="Century Gothic"/>
              </a:rPr>
              <a:t>Contribute your expertise to the development of best practice documents for industry</a:t>
            </a:r>
          </a:p>
          <a:p>
            <a:pPr marL="285750" indent="-285750">
              <a:spcAft>
                <a:spcPts val="600"/>
              </a:spcAft>
              <a:buFont typeface="Wingdings" panose="05000000000000000000" pitchFamily="2" charset="2"/>
              <a:buChar char="v"/>
            </a:pPr>
            <a:r>
              <a:rPr lang="en-AU" dirty="0" smtClean="0">
                <a:solidFill>
                  <a:srgbClr val="298199"/>
                </a:solidFill>
                <a:latin typeface="Century Gothic"/>
                <a:cs typeface="Century Gothic"/>
              </a:rPr>
              <a:t>Case studies</a:t>
            </a:r>
          </a:p>
          <a:p>
            <a:pPr marL="285750" indent="-285750">
              <a:spcAft>
                <a:spcPts val="600"/>
              </a:spcAft>
              <a:buFont typeface="Wingdings" panose="05000000000000000000" pitchFamily="2" charset="2"/>
              <a:buChar char="v"/>
            </a:pPr>
            <a:r>
              <a:rPr lang="en-AU" dirty="0" smtClean="0">
                <a:solidFill>
                  <a:srgbClr val="298199"/>
                </a:solidFill>
                <a:latin typeface="Century Gothic"/>
                <a:cs typeface="Century Gothic"/>
              </a:rPr>
              <a:t>Networks</a:t>
            </a:r>
            <a:endParaRPr lang="en-AU" dirty="0">
              <a:solidFill>
                <a:srgbClr val="298199"/>
              </a:solidFill>
              <a:latin typeface="Century Gothic"/>
              <a:cs typeface="Century Gothic"/>
            </a:endParaRPr>
          </a:p>
        </p:txBody>
      </p:sp>
      <p:pic>
        <p:nvPicPr>
          <p:cNvPr id="18" name="Picture 17">
            <a:extLst>
              <a:ext uri="{FF2B5EF4-FFF2-40B4-BE49-F238E27FC236}">
                <a16:creationId xmlns:a16="http://schemas.microsoft.com/office/drawing/2014/main" xmlns="" id="{0C54C385-C183-4B9F-AF80-1AA422E7D9D1}"/>
              </a:ext>
            </a:extLst>
          </p:cNvPr>
          <p:cNvPicPr>
            <a:picLocks noChangeAspect="1"/>
          </p:cNvPicPr>
          <p:nvPr/>
        </p:nvPicPr>
        <p:blipFill>
          <a:blip r:embed="rId3"/>
          <a:stretch>
            <a:fillRect/>
          </a:stretch>
        </p:blipFill>
        <p:spPr>
          <a:xfrm>
            <a:off x="5507403" y="6918499"/>
            <a:ext cx="1896846" cy="377858"/>
          </a:xfrm>
          <a:prstGeom prst="rect">
            <a:avLst/>
          </a:prstGeom>
        </p:spPr>
      </p:pic>
    </p:spTree>
    <p:extLst>
      <p:ext uri="{BB962C8B-B14F-4D97-AF65-F5344CB8AC3E}">
        <p14:creationId xmlns:p14="http://schemas.microsoft.com/office/powerpoint/2010/main" val="2075053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7359" y="1752992"/>
            <a:ext cx="2524760" cy="550545"/>
          </a:xfrm>
          <a:prstGeom prst="rect">
            <a:avLst/>
          </a:prstGeom>
        </p:spPr>
        <p:txBody>
          <a:bodyPr vert="horz" wrap="square" lIns="0" tIns="0" rIns="0" bIns="0" rtlCol="0">
            <a:spAutoFit/>
          </a:bodyPr>
          <a:lstStyle/>
          <a:p>
            <a:pPr marL="12700" marR="5080" indent="370205">
              <a:lnSpc>
                <a:spcPts val="1390"/>
              </a:lnSpc>
            </a:pPr>
            <a:r>
              <a:rPr sz="1200" b="1" spc="-15" dirty="0">
                <a:solidFill>
                  <a:srgbClr val="2386A6"/>
                </a:solidFill>
                <a:latin typeface="Arial"/>
                <a:cs typeface="Arial"/>
              </a:rPr>
              <a:t>Contolling exposures </a:t>
            </a:r>
            <a:r>
              <a:rPr sz="1200" b="1" spc="5" dirty="0">
                <a:solidFill>
                  <a:srgbClr val="2386A6"/>
                </a:solidFill>
                <a:latin typeface="Arial"/>
                <a:cs typeface="Arial"/>
              </a:rPr>
              <a:t>to  </a:t>
            </a:r>
            <a:r>
              <a:rPr sz="1200" b="1" spc="-5" dirty="0">
                <a:solidFill>
                  <a:srgbClr val="2386A6"/>
                </a:solidFill>
                <a:latin typeface="Arial"/>
                <a:cs typeface="Arial"/>
              </a:rPr>
              <a:t>prevent occupational </a:t>
            </a:r>
            <a:r>
              <a:rPr sz="1200" b="1" spc="-20" dirty="0">
                <a:solidFill>
                  <a:srgbClr val="2386A6"/>
                </a:solidFill>
                <a:latin typeface="Arial"/>
                <a:cs typeface="Arial"/>
              </a:rPr>
              <a:t>lung</a:t>
            </a:r>
            <a:r>
              <a:rPr sz="1200" b="1" spc="35" dirty="0">
                <a:solidFill>
                  <a:srgbClr val="2386A6"/>
                </a:solidFill>
                <a:latin typeface="Arial"/>
                <a:cs typeface="Arial"/>
              </a:rPr>
              <a:t> </a:t>
            </a:r>
            <a:r>
              <a:rPr sz="1200" b="1" spc="-5" dirty="0">
                <a:solidFill>
                  <a:srgbClr val="2386A6"/>
                </a:solidFill>
                <a:latin typeface="Arial"/>
                <a:cs typeface="Arial"/>
              </a:rPr>
              <a:t>disease</a:t>
            </a:r>
            <a:endParaRPr sz="1200">
              <a:latin typeface="Arial"/>
              <a:cs typeface="Arial"/>
            </a:endParaRPr>
          </a:p>
          <a:p>
            <a:pPr marL="268605">
              <a:lnSpc>
                <a:spcPts val="1440"/>
              </a:lnSpc>
            </a:pPr>
            <a:r>
              <a:rPr sz="1200" b="1" spc="-15" dirty="0">
                <a:solidFill>
                  <a:srgbClr val="2386A6"/>
                </a:solidFill>
                <a:latin typeface="Arial"/>
                <a:cs typeface="Arial"/>
              </a:rPr>
              <a:t>in </a:t>
            </a:r>
            <a:r>
              <a:rPr sz="1200" b="1" spc="-5" dirty="0">
                <a:solidFill>
                  <a:srgbClr val="2386A6"/>
                </a:solidFill>
                <a:latin typeface="Arial"/>
                <a:cs typeface="Arial"/>
              </a:rPr>
              <a:t>the construction</a:t>
            </a:r>
            <a:r>
              <a:rPr sz="1200" b="1" spc="-110" dirty="0">
                <a:solidFill>
                  <a:srgbClr val="2386A6"/>
                </a:solidFill>
                <a:latin typeface="Arial"/>
                <a:cs typeface="Arial"/>
              </a:rPr>
              <a:t> </a:t>
            </a:r>
            <a:r>
              <a:rPr sz="1200" b="1" spc="-15" dirty="0">
                <a:solidFill>
                  <a:srgbClr val="2386A6"/>
                </a:solidFill>
                <a:latin typeface="Arial"/>
                <a:cs typeface="Arial"/>
              </a:rPr>
              <a:t>industry</a:t>
            </a:r>
            <a:endParaRPr sz="1200">
              <a:latin typeface="Arial"/>
              <a:cs typeface="Arial"/>
            </a:endParaRPr>
          </a:p>
        </p:txBody>
      </p:sp>
      <p:sp>
        <p:nvSpPr>
          <p:cNvPr id="3" name="object 3"/>
          <p:cNvSpPr/>
          <p:nvPr/>
        </p:nvSpPr>
        <p:spPr>
          <a:xfrm>
            <a:off x="0" y="1658111"/>
            <a:ext cx="7533005" cy="0"/>
          </a:xfrm>
          <a:custGeom>
            <a:avLst/>
            <a:gdLst/>
            <a:ahLst/>
            <a:cxnLst/>
            <a:rect l="l" t="t" r="r" b="b"/>
            <a:pathLst>
              <a:path w="7533005">
                <a:moveTo>
                  <a:pt x="0" y="0"/>
                </a:moveTo>
                <a:lnTo>
                  <a:pt x="7532992" y="0"/>
                </a:lnTo>
              </a:path>
            </a:pathLst>
          </a:custGeom>
          <a:ln w="12192">
            <a:solidFill>
              <a:srgbClr val="298199"/>
            </a:solidFill>
          </a:ln>
        </p:spPr>
        <p:txBody>
          <a:bodyPr wrap="square" lIns="0" tIns="0" rIns="0" bIns="0" rtlCol="0"/>
          <a:lstStyle/>
          <a:p>
            <a:endParaRPr/>
          </a:p>
        </p:txBody>
      </p:sp>
      <p:sp>
        <p:nvSpPr>
          <p:cNvPr id="4" name="object 4"/>
          <p:cNvSpPr txBox="1"/>
          <p:nvPr/>
        </p:nvSpPr>
        <p:spPr>
          <a:xfrm>
            <a:off x="860805" y="2844410"/>
            <a:ext cx="5993765" cy="2601866"/>
          </a:xfrm>
          <a:prstGeom prst="rect">
            <a:avLst/>
          </a:prstGeom>
        </p:spPr>
        <p:txBody>
          <a:bodyPr vert="horz" wrap="square" lIns="0" tIns="0" rIns="0" bIns="0" rtlCol="0">
            <a:spAutoFit/>
          </a:bodyPr>
          <a:lstStyle/>
          <a:p>
            <a:pPr algn="ctr">
              <a:lnSpc>
                <a:spcPct val="100000"/>
              </a:lnSpc>
            </a:pPr>
            <a:r>
              <a:rPr sz="2100" b="1" spc="-5" dirty="0">
                <a:solidFill>
                  <a:srgbClr val="298199"/>
                </a:solidFill>
                <a:latin typeface="Century Gothic"/>
                <a:cs typeface="Century Gothic"/>
              </a:rPr>
              <a:t>Breathe </a:t>
            </a:r>
            <a:r>
              <a:rPr sz="2100" b="1" dirty="0">
                <a:solidFill>
                  <a:srgbClr val="298199"/>
                </a:solidFill>
                <a:latin typeface="Century Gothic"/>
                <a:cs typeface="Century Gothic"/>
              </a:rPr>
              <a:t>Freely </a:t>
            </a:r>
            <a:r>
              <a:rPr sz="2100" b="1" spc="-5" dirty="0">
                <a:solidFill>
                  <a:srgbClr val="298199"/>
                </a:solidFill>
                <a:latin typeface="Century Gothic"/>
                <a:cs typeface="Century Gothic"/>
              </a:rPr>
              <a:t>Australia </a:t>
            </a:r>
            <a:r>
              <a:rPr sz="2100" dirty="0">
                <a:solidFill>
                  <a:srgbClr val="298199"/>
                </a:solidFill>
                <a:latin typeface="Century Gothic"/>
                <a:cs typeface="Century Gothic"/>
              </a:rPr>
              <a:t>- </a:t>
            </a:r>
            <a:r>
              <a:rPr sz="1800" spc="-5" dirty="0">
                <a:solidFill>
                  <a:srgbClr val="298199"/>
                </a:solidFill>
                <a:latin typeface="Century Gothic"/>
                <a:cs typeface="Century Gothic"/>
              </a:rPr>
              <a:t>helping you </a:t>
            </a:r>
            <a:r>
              <a:rPr sz="1800" spc="-10" dirty="0">
                <a:solidFill>
                  <a:srgbClr val="298199"/>
                </a:solidFill>
                <a:latin typeface="Century Gothic"/>
                <a:cs typeface="Century Gothic"/>
              </a:rPr>
              <a:t>take</a:t>
            </a:r>
            <a:r>
              <a:rPr sz="1800" spc="-55" dirty="0">
                <a:solidFill>
                  <a:srgbClr val="298199"/>
                </a:solidFill>
                <a:latin typeface="Century Gothic"/>
                <a:cs typeface="Century Gothic"/>
              </a:rPr>
              <a:t> </a:t>
            </a:r>
            <a:r>
              <a:rPr sz="1800" spc="-10" dirty="0">
                <a:solidFill>
                  <a:srgbClr val="298199"/>
                </a:solidFill>
                <a:latin typeface="Century Gothic"/>
                <a:cs typeface="Century Gothic"/>
              </a:rPr>
              <a:t>control</a:t>
            </a:r>
            <a:endParaRPr sz="1800" dirty="0">
              <a:latin typeface="Century Gothic"/>
              <a:cs typeface="Century Gothic"/>
            </a:endParaRPr>
          </a:p>
          <a:p>
            <a:pPr marL="1270" algn="ctr">
              <a:lnSpc>
                <a:spcPct val="100000"/>
              </a:lnSpc>
              <a:spcBef>
                <a:spcPts val="1520"/>
              </a:spcBef>
            </a:pPr>
            <a:r>
              <a:rPr sz="1000" spc="-10" dirty="0" smtClean="0">
                <a:solidFill>
                  <a:srgbClr val="221F1F"/>
                </a:solidFill>
                <a:latin typeface="Arial"/>
                <a:cs typeface="Arial"/>
              </a:rPr>
              <a:t>.</a:t>
            </a:r>
            <a:endParaRPr sz="1000" dirty="0">
              <a:latin typeface="Arial"/>
              <a:cs typeface="Arial"/>
            </a:endParaRPr>
          </a:p>
          <a:p>
            <a:pPr>
              <a:lnSpc>
                <a:spcPct val="100000"/>
              </a:lnSpc>
              <a:spcBef>
                <a:spcPts val="50"/>
              </a:spcBef>
            </a:pPr>
            <a:endParaRPr sz="1200" b="1" i="1" spc="-5" dirty="0">
              <a:solidFill>
                <a:srgbClr val="298199"/>
              </a:solidFill>
              <a:latin typeface="Arial"/>
              <a:cs typeface="Arial"/>
            </a:endParaRPr>
          </a:p>
          <a:p>
            <a:pPr marL="2540" algn="ctr">
              <a:lnSpc>
                <a:spcPct val="100000"/>
              </a:lnSpc>
            </a:pPr>
            <a:r>
              <a:rPr dirty="0">
                <a:solidFill>
                  <a:srgbClr val="298199"/>
                </a:solidFill>
                <a:latin typeface="Arial"/>
                <a:cs typeface="Arial"/>
              </a:rPr>
              <a:t>Let’s get going by deciding to treat health like safety.</a:t>
            </a:r>
          </a:p>
          <a:p>
            <a:pPr algn="ctr">
              <a:lnSpc>
                <a:spcPct val="100000"/>
              </a:lnSpc>
            </a:pPr>
            <a:endParaRPr lang="en-AU" sz="1200" dirty="0" smtClean="0">
              <a:solidFill>
                <a:srgbClr val="298199"/>
              </a:solidFill>
              <a:latin typeface="Arial"/>
              <a:cs typeface="Arial"/>
            </a:endParaRPr>
          </a:p>
          <a:p>
            <a:pPr algn="ctr">
              <a:lnSpc>
                <a:spcPct val="100000"/>
              </a:lnSpc>
            </a:pPr>
            <a:endParaRPr lang="en-AU" sz="1200" dirty="0" smtClean="0">
              <a:solidFill>
                <a:srgbClr val="298199"/>
              </a:solidFill>
              <a:latin typeface="Arial"/>
              <a:cs typeface="Arial"/>
            </a:endParaRPr>
          </a:p>
          <a:p>
            <a:pPr algn="ctr">
              <a:lnSpc>
                <a:spcPct val="100000"/>
              </a:lnSpc>
            </a:pPr>
            <a:r>
              <a:rPr sz="1600" dirty="0" smtClean="0">
                <a:solidFill>
                  <a:srgbClr val="298199"/>
                </a:solidFill>
                <a:latin typeface="Arial"/>
                <a:cs typeface="Arial"/>
              </a:rPr>
              <a:t>Then </a:t>
            </a:r>
            <a:r>
              <a:rPr sz="1600" spc="-5" dirty="0">
                <a:solidFill>
                  <a:srgbClr val="298199"/>
                </a:solidFill>
                <a:latin typeface="Arial"/>
                <a:cs typeface="Arial"/>
              </a:rPr>
              <a:t>begin </a:t>
            </a:r>
            <a:r>
              <a:rPr sz="1600" dirty="0">
                <a:solidFill>
                  <a:srgbClr val="298199"/>
                </a:solidFill>
                <a:latin typeface="Arial"/>
                <a:cs typeface="Arial"/>
              </a:rPr>
              <a:t>to </a:t>
            </a:r>
            <a:r>
              <a:rPr sz="1600" b="1" i="1" spc="-5" dirty="0">
                <a:solidFill>
                  <a:srgbClr val="298199"/>
                </a:solidFill>
                <a:latin typeface="Arial"/>
                <a:cs typeface="Arial"/>
              </a:rPr>
              <a:t>breathe</a:t>
            </a:r>
            <a:r>
              <a:rPr sz="1600" b="1" i="1" spc="-204" dirty="0">
                <a:solidFill>
                  <a:srgbClr val="298199"/>
                </a:solidFill>
                <a:latin typeface="Arial"/>
                <a:cs typeface="Arial"/>
              </a:rPr>
              <a:t> </a:t>
            </a:r>
            <a:r>
              <a:rPr sz="1600" b="1" i="1" spc="-15" dirty="0">
                <a:solidFill>
                  <a:srgbClr val="298199"/>
                </a:solidFill>
                <a:latin typeface="Arial"/>
                <a:cs typeface="Arial"/>
              </a:rPr>
              <a:t>freely.</a:t>
            </a:r>
            <a:endParaRPr sz="1600" dirty="0">
              <a:latin typeface="Arial"/>
              <a:cs typeface="Arial"/>
            </a:endParaRPr>
          </a:p>
          <a:p>
            <a:pPr>
              <a:lnSpc>
                <a:spcPct val="100000"/>
              </a:lnSpc>
              <a:spcBef>
                <a:spcPts val="25"/>
              </a:spcBef>
            </a:pPr>
            <a:endParaRPr sz="1250" dirty="0">
              <a:latin typeface="Times New Roman"/>
              <a:cs typeface="Times New Roman"/>
            </a:endParaRPr>
          </a:p>
          <a:p>
            <a:pPr marL="1743710" marR="1687830" indent="-40640" algn="ctr">
              <a:lnSpc>
                <a:spcPct val="175800"/>
              </a:lnSpc>
            </a:pPr>
            <a:r>
              <a:rPr sz="1200" b="1" dirty="0">
                <a:latin typeface="Century Gothic"/>
                <a:cs typeface="Century Gothic"/>
              </a:rPr>
              <a:t>Join </a:t>
            </a:r>
            <a:r>
              <a:rPr sz="1200" b="1" spc="-5" dirty="0">
                <a:latin typeface="Century Gothic"/>
                <a:cs typeface="Century Gothic"/>
              </a:rPr>
              <a:t>us and be part of </a:t>
            </a:r>
            <a:r>
              <a:rPr sz="1200" b="1" dirty="0">
                <a:latin typeface="Century Gothic"/>
                <a:cs typeface="Century Gothic"/>
              </a:rPr>
              <a:t>the solution  </a:t>
            </a:r>
            <a:r>
              <a:rPr sz="1200" b="1" u="heavy" spc="-5" dirty="0">
                <a:solidFill>
                  <a:srgbClr val="0000FF"/>
                </a:solidFill>
                <a:latin typeface="Century Gothic"/>
                <a:cs typeface="Century Gothic"/>
                <a:hlinkClick r:id="rId2"/>
              </a:rPr>
              <a:t>www.breathefreelyaustralia.org.au</a:t>
            </a:r>
            <a:endParaRPr sz="1200" dirty="0">
              <a:latin typeface="Century Gothic"/>
              <a:cs typeface="Century Gothic"/>
            </a:endParaRPr>
          </a:p>
        </p:txBody>
      </p:sp>
      <p:sp>
        <p:nvSpPr>
          <p:cNvPr id="5" name="object 5"/>
          <p:cNvSpPr>
            <a:spLocks noChangeAspect="1"/>
          </p:cNvSpPr>
          <p:nvPr/>
        </p:nvSpPr>
        <p:spPr>
          <a:xfrm>
            <a:off x="3702050" y="619883"/>
            <a:ext cx="1879593" cy="369674"/>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176784" y="626364"/>
            <a:ext cx="2927603" cy="1031747"/>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654</TotalTime>
  <Words>442</Words>
  <Application>Microsoft Office PowerPoint</Application>
  <PresentationFormat>Custom</PresentationFormat>
  <Paragraphs>81</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Safe Work Australia report that workers in Australia are 8 times more likely to die from an occupational illness or disease than an accident at work. </vt:lpstr>
      <vt:lpstr>Treat health like safety and breathe freely</vt:lpstr>
      <vt:lpstr>That’s where Occupational Hygienists come in!</vt:lpstr>
      <vt:lpstr>PowerPoint Presentation</vt:lpstr>
      <vt:lpstr>Breathe Freely Australia Engagement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dc:title>
  <dc:creator>Julia Norris</dc:creator>
  <cp:lastModifiedBy>AIOH</cp:lastModifiedBy>
  <cp:revision>28</cp:revision>
  <dcterms:created xsi:type="dcterms:W3CDTF">2019-05-31T13:38:44Z</dcterms:created>
  <dcterms:modified xsi:type="dcterms:W3CDTF">2019-09-17T23:35:33Z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2019-03-31T00:00:00Z</vt:filetime>
  </property>
  <property fmtid="{D5CDD505-2E9C-101B-9397-08002B2CF9AE}" pid="3" name="Creator">
    <vt:lpwstr>Adobe Illustrator CC 2015 (Macintosh)</vt:lpwstr>
  </property>
  <property fmtid="{D5CDD505-2E9C-101B-9397-08002B2CF9AE}" pid="4" name="LastSaved">
    <vt:filetime>2019-05-31T00:00:00Z</vt:filetime>
  </property>
</Properties>
</file>